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03_5ECADEFD.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1297" r:id="rId2"/>
    <p:sldId id="1298" r:id="rId3"/>
    <p:sldId id="262" r:id="rId4"/>
    <p:sldId id="257" r:id="rId5"/>
    <p:sldId id="259" r:id="rId6"/>
    <p:sldId id="260" r:id="rId7"/>
    <p:sldId id="1302" r:id="rId8"/>
    <p:sldId id="130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F125965-23FC-38BD-CA5B-78AB2D5FAD47}" name="maram37@student.ubc.ca" initials="ma" userId="S::maram37@student.ubc.ca::39b31948-707c-402a-bfa6-399b5f1e912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14D72"/>
    <a:srgbClr val="E07F2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5C5188-7D2B-899A-E8F5-843F149CAE94}" v="2" dt="2025-06-26T03:50:16.7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216"/>
    <p:restoredTop sz="73129"/>
  </p:normalViewPr>
  <p:slideViewPr>
    <p:cSldViewPr snapToGrid="0">
      <p:cViewPr varScale="1">
        <p:scale>
          <a:sx n="87" d="100"/>
          <a:sy n="87" d="100"/>
        </p:scale>
        <p:origin x="111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17" Type="http://schemas.microsoft.com/office/2018/10/relationships/authors" Target="author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am37@student.ubc.ca" userId="S::maram37@student.ubc.ca::39b31948-707c-402a-bfa6-399b5f1e912a" providerId="AD" clId="Web-{D45C5188-7D2B-899A-E8F5-843F149CAE94}"/>
    <pc:docChg chg="mod">
      <pc:chgData name="maram37@student.ubc.ca" userId="S::maram37@student.ubc.ca::39b31948-707c-402a-bfa6-399b5f1e912a" providerId="AD" clId="Web-{D45C5188-7D2B-899A-E8F5-843F149CAE94}" dt="2025-06-26T03:50:16.730" v="0"/>
      <pc:docMkLst>
        <pc:docMk/>
      </pc:docMkLst>
    </pc:docChg>
  </pc:docChgLst>
</pc:chgInfo>
</file>

<file path=ppt/comments/modernComment_103_5ECADEFD.xml><?xml version="1.0" encoding="utf-8"?>
<p188:cmLst xmlns:a="http://schemas.openxmlformats.org/drawingml/2006/main" xmlns:r="http://schemas.openxmlformats.org/officeDocument/2006/relationships" xmlns:p188="http://schemas.microsoft.com/office/powerpoint/2018/8/main">
  <p188:cm id="{43F25094-994A-487D-912C-70626C2704DE}" authorId="{1F125965-23FC-38BD-CA5B-78AB2D5FAD47}" created="2025-06-26T03:50:16.730">
    <pc:sldMkLst xmlns:pc="http://schemas.microsoft.com/office/powerpoint/2013/main/command">
      <pc:docMk/>
      <pc:sldMk cId="1590353661" sldId="259"/>
    </pc:sldMkLst>
    <p188:txBody>
      <a:bodyPr/>
      <a:lstStyle/>
      <a:p>
        <a:r>
          <a:rPr lang="en-US"/>
          <a:t>These slides are amazing Ada!</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CFA9DF-AE14-D84E-8D05-63F3DE21149A}" type="datetimeFigureOut">
              <a:rPr lang="en-US" smtClean="0"/>
              <a:t>6/25/2025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662BC5-2148-8D42-8FA0-D42880FD5816}" type="slidenum">
              <a:rPr lang="en-US" smtClean="0"/>
              <a:t>‹#›</a:t>
            </a:fld>
            <a:endParaRPr lang="en-US"/>
          </a:p>
        </p:txBody>
      </p:sp>
    </p:spTree>
    <p:extLst>
      <p:ext uri="{BB962C8B-B14F-4D97-AF65-F5344CB8AC3E}">
        <p14:creationId xmlns:p14="http://schemas.microsoft.com/office/powerpoint/2010/main" val="1913135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ltLang="en-US" sz="1200" b="1" dirty="0"/>
              <a:t>GUIDANCE</a:t>
            </a:r>
            <a:endParaRPr lang="en-CA"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altLang="en-US" sz="1200" i="1" dirty="0"/>
              <a:t>Optional: </a:t>
            </a:r>
            <a:r>
              <a:rPr lang="en-CA" altLang="en-US" sz="1200" dirty="0"/>
              <a:t>Customize this slide with the instructor’s name and lesson delivery date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altLang="en-US" sz="1200" dirty="0"/>
              <a:t>Introduce topic: how movement affects our mood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altLang="en-US" sz="1200" dirty="0"/>
              <a:t>Briefly explain today’s focus: understanding why physical activity is important and how it helps us feel netter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altLang="en-US" sz="1200" dirty="0"/>
              <a:t>© </a:t>
            </a:r>
            <a:r>
              <a:rPr lang="en-CA" altLang="en-US" dirty="0"/>
              <a:t>2025</a:t>
            </a:r>
            <a:r>
              <a:rPr lang="en-CA" altLang="en-US" sz="1200" dirty="0"/>
              <a:t> Human Early Learning Partnership</a:t>
            </a:r>
          </a:p>
          <a:p>
            <a:endParaRPr lang="en-US" dirty="0"/>
          </a:p>
        </p:txBody>
      </p:sp>
      <p:sp>
        <p:nvSpPr>
          <p:cNvPr id="4" name="Slide Number Placeholder 3"/>
          <p:cNvSpPr>
            <a:spLocks noGrp="1"/>
          </p:cNvSpPr>
          <p:nvPr>
            <p:ph type="sldNum" sz="quarter" idx="5"/>
          </p:nvPr>
        </p:nvSpPr>
        <p:spPr/>
        <p:txBody>
          <a:bodyPr/>
          <a:lstStyle/>
          <a:p>
            <a:fld id="{0A620FC5-02E0-4B6C-8189-CBC4001344C0}" type="slidenum">
              <a:rPr lang="en-US" smtClean="0"/>
              <a:t>1</a:t>
            </a:fld>
            <a:endParaRPr lang="en-US"/>
          </a:p>
        </p:txBody>
      </p:sp>
    </p:spTree>
    <p:extLst>
      <p:ext uri="{BB962C8B-B14F-4D97-AF65-F5344CB8AC3E}">
        <p14:creationId xmlns:p14="http://schemas.microsoft.com/office/powerpoint/2010/main" val="1031756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GUIDANCE:</a:t>
            </a:r>
            <a:br>
              <a:rPr lang="en-US" dirty="0"/>
            </a:br>
            <a:endParaRPr lang="en-US" dirty="0"/>
          </a:p>
          <a:p>
            <a:pPr marL="171450" indent="-171450">
              <a:buFont typeface="Arial" panose="020B0604020202020204" pitchFamily="34" charset="0"/>
              <a:buChar char="•"/>
            </a:pPr>
            <a:r>
              <a:rPr lang="en-US" dirty="0"/>
              <a:t>Tell students about the reasons movement is important, and that physical activity can benefit many parts of our health including physical, emotional and mental health</a:t>
            </a:r>
          </a:p>
          <a:p>
            <a:pPr marL="171450" indent="-171450">
              <a:buFont typeface="Arial" panose="020B0604020202020204" pitchFamily="34" charset="0"/>
              <a:buChar char="•"/>
            </a:pPr>
            <a:r>
              <a:rPr lang="en-US" dirty="0"/>
              <a:t>Tell students the CSEP guideline is 60 minutes of movement per day for kids 5-17 years old </a:t>
            </a:r>
          </a:p>
          <a:p>
            <a:pPr marL="171450" indent="-171450">
              <a:buFont typeface="Arial" panose="020B0604020202020204" pitchFamily="34" charset="0"/>
              <a:buChar char="•"/>
            </a:pPr>
            <a:r>
              <a:rPr lang="en-US" dirty="0"/>
              <a:t>Ask: what are some ways you like to use your body?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 2025 Human Early Learning Partnership</a:t>
            </a:r>
          </a:p>
          <a:p>
            <a:endParaRPr lang="en-US" dirty="0"/>
          </a:p>
        </p:txBody>
      </p:sp>
      <p:sp>
        <p:nvSpPr>
          <p:cNvPr id="4" name="Slide Number Placeholder 3"/>
          <p:cNvSpPr>
            <a:spLocks noGrp="1"/>
          </p:cNvSpPr>
          <p:nvPr>
            <p:ph type="sldNum" sz="quarter" idx="5"/>
          </p:nvPr>
        </p:nvSpPr>
        <p:spPr/>
        <p:txBody>
          <a:bodyPr/>
          <a:lstStyle/>
          <a:p>
            <a:fld id="{19662BC5-2148-8D42-8FA0-D42880FD5816}" type="slidenum">
              <a:rPr lang="en-US" smtClean="0"/>
              <a:t>2</a:t>
            </a:fld>
            <a:endParaRPr lang="en-US"/>
          </a:p>
        </p:txBody>
      </p:sp>
    </p:spTree>
    <p:extLst>
      <p:ext uri="{BB962C8B-B14F-4D97-AF65-F5344CB8AC3E}">
        <p14:creationId xmlns:p14="http://schemas.microsoft.com/office/powerpoint/2010/main" val="4147735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GUIDANCE</a:t>
            </a:r>
          </a:p>
          <a:p>
            <a:pPr marL="171450" indent="-171450">
              <a:buFont typeface="Arial" panose="020B0604020202020204" pitchFamily="34" charset="0"/>
              <a:buChar char="•"/>
            </a:pPr>
            <a:r>
              <a:rPr lang="en-US" dirty="0"/>
              <a:t>Explore the idea that all movements add up throughout the day</a:t>
            </a:r>
          </a:p>
          <a:p>
            <a:pPr marL="171450" indent="-171450">
              <a:buFont typeface="Arial" panose="020B0604020202020204" pitchFamily="34" charset="0"/>
              <a:buChar char="•"/>
            </a:pPr>
            <a:r>
              <a:rPr lang="en-US" dirty="0"/>
              <a:t>Walk through the example (walking to school, recess, etc.)</a:t>
            </a:r>
          </a:p>
          <a:p>
            <a:pPr marL="171450" indent="-171450">
              <a:buFont typeface="Arial" panose="020B0604020202020204" pitchFamily="34" charset="0"/>
              <a:buChar char="•"/>
            </a:pPr>
            <a:r>
              <a:rPr lang="en-US" dirty="0"/>
              <a:t>Emphasize that students don’t have to do all 60 minutes together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 2025 Human Early Learning Partnership</a:t>
            </a:r>
          </a:p>
          <a:p>
            <a:endParaRPr lang="en-US" dirty="0"/>
          </a:p>
        </p:txBody>
      </p:sp>
      <p:sp>
        <p:nvSpPr>
          <p:cNvPr id="4" name="Slide Number Placeholder 3"/>
          <p:cNvSpPr>
            <a:spLocks noGrp="1"/>
          </p:cNvSpPr>
          <p:nvPr>
            <p:ph type="sldNum" sz="quarter" idx="5"/>
          </p:nvPr>
        </p:nvSpPr>
        <p:spPr/>
        <p:txBody>
          <a:bodyPr/>
          <a:lstStyle/>
          <a:p>
            <a:fld id="{19662BC5-2148-8D42-8FA0-D42880FD5816}" type="slidenum">
              <a:rPr lang="en-US" smtClean="0"/>
              <a:t>3</a:t>
            </a:fld>
            <a:endParaRPr lang="en-US"/>
          </a:p>
        </p:txBody>
      </p:sp>
    </p:spTree>
    <p:extLst>
      <p:ext uri="{BB962C8B-B14F-4D97-AF65-F5344CB8AC3E}">
        <p14:creationId xmlns:p14="http://schemas.microsoft.com/office/powerpoint/2010/main" val="3329134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GUIDANCE</a:t>
            </a:r>
          </a:p>
          <a:p>
            <a:pPr marL="285750" indent="-285750">
              <a:buFont typeface="Arial"/>
              <a:buChar char="•"/>
            </a:pPr>
            <a:r>
              <a:rPr lang="en-US" sz="1200" dirty="0"/>
              <a:t>Introduce MDI: Remind students what the MDI is: </a:t>
            </a:r>
            <a:r>
              <a:rPr lang="en-US" sz="1200" b="1" dirty="0"/>
              <a:t>The MDI is a survey that allows children to share their thoughts, </a:t>
            </a:r>
            <a:r>
              <a:rPr lang="en-US" sz="1200" b="0" dirty="0"/>
              <a:t>feelings, and experiences. It helps us understand the well-being of children in BC.</a:t>
            </a:r>
          </a:p>
          <a:p>
            <a:pPr marL="285750" indent="-285750">
              <a:buFont typeface="Arial"/>
              <a:buChar char="•"/>
            </a:pPr>
            <a:r>
              <a:rPr lang="en-US" sz="1200" b="0" dirty="0"/>
              <a:t>Researchers at UBC who work with the MDI survey found that:</a:t>
            </a:r>
          </a:p>
          <a:p>
            <a:pPr marL="285750" indent="-285750">
              <a:buFont typeface="Arial"/>
              <a:buChar char="•"/>
            </a:pPr>
            <a:r>
              <a:rPr lang="en-US" sz="1200" b="0" dirty="0"/>
              <a:t>Kids in BC who are more active also said they had better self-esteem and more resilience</a:t>
            </a:r>
          </a:p>
          <a:p>
            <a:pPr marL="285750" indent="-285750">
              <a:buFont typeface="Arial"/>
              <a:buChar char="•"/>
            </a:pPr>
            <a:r>
              <a:rPr lang="en-US" sz="1200" b="0" dirty="0"/>
              <a:t>Physical and emotional health go hand in hand</a:t>
            </a:r>
          </a:p>
          <a:p>
            <a:pPr marL="285750" indent="-285750">
              <a:buFont typeface="Arial"/>
              <a:buChar char="•"/>
            </a:pPr>
            <a:r>
              <a:rPr lang="en-US" sz="1200" b="0" dirty="0"/>
              <a:t>Kids who are physically active are more likely to have better quality sleep and feel more alert and ready for school </a:t>
            </a:r>
            <a:endParaRPr lang="en-US" b="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 2025 Human Early Learning Partnership</a:t>
            </a:r>
          </a:p>
          <a:p>
            <a:endParaRPr lang="en-US" dirty="0"/>
          </a:p>
        </p:txBody>
      </p:sp>
      <p:sp>
        <p:nvSpPr>
          <p:cNvPr id="4" name="Slide Number Placeholder 3"/>
          <p:cNvSpPr>
            <a:spLocks noGrp="1"/>
          </p:cNvSpPr>
          <p:nvPr>
            <p:ph type="sldNum" sz="quarter" idx="5"/>
          </p:nvPr>
        </p:nvSpPr>
        <p:spPr/>
        <p:txBody>
          <a:bodyPr/>
          <a:lstStyle/>
          <a:p>
            <a:fld id="{19662BC5-2148-8D42-8FA0-D42880FD5816}" type="slidenum">
              <a:rPr lang="en-US" smtClean="0"/>
              <a:t>4</a:t>
            </a:fld>
            <a:endParaRPr lang="en-US"/>
          </a:p>
        </p:txBody>
      </p:sp>
    </p:spTree>
    <p:extLst>
      <p:ext uri="{BB962C8B-B14F-4D97-AF65-F5344CB8AC3E}">
        <p14:creationId xmlns:p14="http://schemas.microsoft.com/office/powerpoint/2010/main" val="4055489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GUIDANCE </a:t>
            </a:r>
          </a:p>
          <a:p>
            <a:pPr marL="171450" indent="-171450">
              <a:buFont typeface="Arial" panose="020B0604020202020204" pitchFamily="34" charset="0"/>
              <a:buChar char="•"/>
            </a:pPr>
            <a:r>
              <a:rPr lang="en-US" b="1" dirty="0"/>
              <a:t>Tell Students: </a:t>
            </a:r>
          </a:p>
          <a:p>
            <a:pPr marL="171450" indent="-171450">
              <a:buFont typeface="Arial" panose="020B0604020202020204" pitchFamily="34" charset="0"/>
              <a:buChar char="•"/>
            </a:pPr>
            <a:r>
              <a:rPr lang="en-CA" sz="1200" b="0" i="0" kern="1200" dirty="0">
                <a:solidFill>
                  <a:schemeClr val="tx1"/>
                </a:solidFill>
                <a:effectLst/>
                <a:latin typeface="+mn-lt"/>
                <a:ea typeface="+mn-ea"/>
                <a:cs typeface="+mn-cs"/>
              </a:rPr>
              <a:t>This week, choose two new physical activities you want to try</a:t>
            </a:r>
          </a:p>
          <a:p>
            <a:pPr marL="171450" indent="-171450">
              <a:buFont typeface="Arial" panose="020B0604020202020204" pitchFamily="34" charset="0"/>
              <a:buChar char="•"/>
            </a:pPr>
            <a:r>
              <a:rPr lang="en-CA" sz="1200" b="0" i="0" kern="1200" dirty="0">
                <a:solidFill>
                  <a:schemeClr val="tx1"/>
                </a:solidFill>
                <a:effectLst/>
                <a:latin typeface="+mn-lt"/>
                <a:ea typeface="+mn-ea"/>
                <a:cs typeface="+mn-cs"/>
              </a:rPr>
              <a:t>On your handout: Write your plan for when and how you’ll try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0" kern="1200" dirty="0">
                <a:solidFill>
                  <a:schemeClr val="tx1"/>
                </a:solidFill>
                <a:effectLst/>
                <a:latin typeface="+mn-lt"/>
                <a:ea typeface="+mn-ea"/>
                <a:cs typeface="+mn-cs"/>
              </a:rPr>
              <a:t>Share your choices with the class</a:t>
            </a:r>
            <a:br>
              <a:rPr lang="en-CA" sz="1200" b="0" i="0" kern="1200" dirty="0">
                <a:solidFill>
                  <a:schemeClr val="tx1"/>
                </a:solidFill>
                <a:effectLst/>
                <a:latin typeface="+mn-lt"/>
                <a:ea typeface="+mn-ea"/>
                <a:cs typeface="+mn-cs"/>
              </a:rPr>
            </a:br>
            <a:br>
              <a:rPr lang="en-CA" sz="1200" b="0" i="0" kern="1200" dirty="0">
                <a:solidFill>
                  <a:schemeClr val="tx1"/>
                </a:solidFill>
                <a:effectLst/>
                <a:latin typeface="+mn-lt"/>
                <a:ea typeface="+mn-ea"/>
                <a:cs typeface="+mn-cs"/>
              </a:rPr>
            </a:br>
            <a:r>
              <a:rPr lang="en-US" altLang="en-US" sz="1200" dirty="0"/>
              <a:t>© 2025 Human Early Learning Partnership</a:t>
            </a:r>
          </a:p>
        </p:txBody>
      </p:sp>
      <p:sp>
        <p:nvSpPr>
          <p:cNvPr id="4" name="Slide Number Placeholder 3"/>
          <p:cNvSpPr>
            <a:spLocks noGrp="1"/>
          </p:cNvSpPr>
          <p:nvPr>
            <p:ph type="sldNum" sz="quarter" idx="5"/>
          </p:nvPr>
        </p:nvSpPr>
        <p:spPr/>
        <p:txBody>
          <a:bodyPr/>
          <a:lstStyle/>
          <a:p>
            <a:fld id="{19662BC5-2148-8D42-8FA0-D42880FD5816}" type="slidenum">
              <a:rPr lang="en-US" smtClean="0"/>
              <a:t>5</a:t>
            </a:fld>
            <a:endParaRPr lang="en-US"/>
          </a:p>
        </p:txBody>
      </p:sp>
    </p:spTree>
    <p:extLst>
      <p:ext uri="{BB962C8B-B14F-4D97-AF65-F5344CB8AC3E}">
        <p14:creationId xmlns:p14="http://schemas.microsoft.com/office/powerpoint/2010/main" val="2511971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GUIDANCE </a:t>
            </a:r>
          </a:p>
          <a:p>
            <a:pPr marL="171450" indent="-171450">
              <a:buFont typeface="Arial" panose="020B0604020202020204" pitchFamily="34" charset="0"/>
              <a:buChar char="•"/>
            </a:pPr>
            <a:r>
              <a:rPr lang="en-US" b="1" dirty="0"/>
              <a:t>Tell Students: </a:t>
            </a:r>
          </a:p>
          <a:p>
            <a:pPr marL="171450" indent="-171450">
              <a:buFont typeface="Arial" panose="020B0604020202020204" pitchFamily="34" charset="0"/>
              <a:buChar char="•"/>
            </a:pPr>
            <a:r>
              <a:rPr lang="en-CA" sz="1200" b="0" i="0" kern="1200" dirty="0">
                <a:solidFill>
                  <a:schemeClr val="tx1"/>
                </a:solidFill>
                <a:effectLst/>
                <a:latin typeface="+mn-lt"/>
                <a:ea typeface="+mn-ea"/>
                <a:cs typeface="+mn-cs"/>
              </a:rPr>
              <a:t>This week, choose two new physical activities you want to try</a:t>
            </a:r>
          </a:p>
          <a:p>
            <a:pPr marL="171450" indent="-171450">
              <a:buFont typeface="Arial" panose="020B0604020202020204" pitchFamily="34" charset="0"/>
              <a:buChar char="•"/>
            </a:pPr>
            <a:r>
              <a:rPr lang="en-CA" sz="1200" b="0" i="0" kern="1200" dirty="0">
                <a:solidFill>
                  <a:schemeClr val="tx1"/>
                </a:solidFill>
                <a:effectLst/>
                <a:latin typeface="+mn-lt"/>
                <a:ea typeface="+mn-ea"/>
                <a:cs typeface="+mn-cs"/>
              </a:rPr>
              <a:t>On your handout: Write your plan for when and how you’ll try them</a:t>
            </a:r>
          </a:p>
          <a:p>
            <a:pPr marL="171450" indent="-171450">
              <a:buFont typeface="Arial" panose="020B0604020202020204" pitchFamily="34" charset="0"/>
              <a:buChar char="•"/>
            </a:pPr>
            <a:r>
              <a:rPr lang="en-CA" sz="1200" b="0" i="0" kern="1200" dirty="0">
                <a:solidFill>
                  <a:schemeClr val="tx1"/>
                </a:solidFill>
                <a:effectLst/>
                <a:latin typeface="+mn-lt"/>
                <a:ea typeface="+mn-ea"/>
                <a:cs typeface="+mn-cs"/>
              </a:rPr>
              <a:t>Share your choices with the class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 2025 Human Early Learning Partnership</a:t>
            </a:r>
          </a:p>
          <a:p>
            <a:endParaRPr lang="en-US" dirty="0"/>
          </a:p>
        </p:txBody>
      </p:sp>
      <p:sp>
        <p:nvSpPr>
          <p:cNvPr id="4" name="Slide Number Placeholder 3"/>
          <p:cNvSpPr>
            <a:spLocks noGrp="1"/>
          </p:cNvSpPr>
          <p:nvPr>
            <p:ph type="sldNum" sz="quarter" idx="5"/>
          </p:nvPr>
        </p:nvSpPr>
        <p:spPr/>
        <p:txBody>
          <a:bodyPr/>
          <a:lstStyle/>
          <a:p>
            <a:fld id="{19662BC5-2148-8D42-8FA0-D42880FD5816}" type="slidenum">
              <a:rPr lang="en-US" smtClean="0"/>
              <a:t>6</a:t>
            </a:fld>
            <a:endParaRPr lang="en-US"/>
          </a:p>
        </p:txBody>
      </p:sp>
    </p:spTree>
    <p:extLst>
      <p:ext uri="{BB962C8B-B14F-4D97-AF65-F5344CB8AC3E}">
        <p14:creationId xmlns:p14="http://schemas.microsoft.com/office/powerpoint/2010/main" val="2115142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4" name="Google Shape;22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GUIDANCE</a:t>
            </a:r>
          </a:p>
          <a:p>
            <a:endParaRPr lang="en-US" b="1" dirty="0"/>
          </a:p>
          <a:p>
            <a:pPr marL="171450" indent="-171450">
              <a:buFont typeface="Arial" panose="020B0604020202020204" pitchFamily="34" charset="0"/>
              <a:buChar char="•"/>
            </a:pPr>
            <a:r>
              <a:rPr lang="en-US" b="1" dirty="0"/>
              <a:t>Tell students</a:t>
            </a:r>
            <a:r>
              <a:rPr lang="en-US" dirty="0"/>
              <a:t>: today we learned how  movement helps our mood and how small </a:t>
            </a:r>
            <a:r>
              <a:rPr lang="en-US" dirty="0" err="1"/>
              <a:t>activites</a:t>
            </a:r>
            <a:r>
              <a:rPr lang="en-US" dirty="0"/>
              <a:t> add up.</a:t>
            </a:r>
          </a:p>
          <a:p>
            <a:pPr marL="171450" indent="-171450">
              <a:buFont typeface="Arial" panose="020B0604020202020204" pitchFamily="34" charset="0"/>
              <a:buChar char="•"/>
            </a:pPr>
            <a:r>
              <a:rPr lang="en-US" b="1" dirty="0"/>
              <a:t>Remind</a:t>
            </a:r>
            <a:r>
              <a:rPr lang="en-US" dirty="0"/>
              <a:t>: students that all movement counts and to find something they enjoy</a:t>
            </a:r>
          </a:p>
          <a:p>
            <a:pPr marL="171450" indent="-171450">
              <a:buFont typeface="Arial" panose="020B0604020202020204" pitchFamily="34" charset="0"/>
              <a:buChar char="•"/>
            </a:pPr>
            <a:r>
              <a:rPr lang="en-US" b="1" dirty="0"/>
              <a:t>Encourage</a:t>
            </a:r>
            <a:r>
              <a:rPr lang="en-US" dirty="0"/>
              <a:t> students to try the activities they chose </a:t>
            </a:r>
          </a:p>
          <a:p>
            <a:pPr marL="0" marR="0" lvl="0" indent="0" algn="l" defTabSz="914400" rtl="0" eaLnBrk="1" fontAlgn="auto" latinLnBrk="0" hangingPunct="1">
              <a:lnSpc>
                <a:spcPct val="115000"/>
              </a:lnSpc>
              <a:spcBef>
                <a:spcPts val="0"/>
              </a:spcBef>
              <a:spcAft>
                <a:spcPts val="800"/>
              </a:spcAft>
              <a:buClrTx/>
              <a:buSzTx/>
              <a:buFontTx/>
              <a:buNone/>
              <a:tabLst/>
              <a:defRPr/>
            </a:pPr>
            <a:endParaRPr lang="en-CA" sz="1200" b="1" kern="1200" dirty="0">
              <a:solidFill>
                <a:schemeClr val="tx1"/>
              </a:solidFill>
              <a:effectLst/>
              <a:latin typeface="+mn-lt"/>
              <a:ea typeface="+mn-ea"/>
              <a:cs typeface="+mn-cs"/>
            </a:endParaRPr>
          </a:p>
          <a:p>
            <a:pPr>
              <a:lnSpc>
                <a:spcPct val="115000"/>
              </a:lnSpc>
              <a:spcAft>
                <a:spcPts val="800"/>
              </a:spcAft>
            </a:pPr>
            <a:endParaRPr lang="en-US" dirty="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en-US" sz="1200" dirty="0"/>
              <a:t>© 2025 Human Early Learning Partnership</a:t>
            </a:r>
          </a:p>
          <a:p>
            <a:pPr marL="0" lvl="0" indent="0" algn="l" rtl="0">
              <a:lnSpc>
                <a:spcPct val="100000"/>
              </a:lnSpc>
              <a:spcBef>
                <a:spcPts val="0"/>
              </a:spcBef>
              <a:spcAft>
                <a:spcPts val="0"/>
              </a:spcAft>
              <a:buSzPts val="1400"/>
              <a:buNone/>
            </a:pPr>
            <a:endParaRPr lang="en-US" dirty="0">
              <a:latin typeface="Calibri"/>
              <a:ea typeface="Calibri"/>
              <a:cs typeface="Calibri"/>
              <a:sym typeface="Calibri"/>
            </a:endParaRPr>
          </a:p>
        </p:txBody>
      </p:sp>
      <p:sp>
        <p:nvSpPr>
          <p:cNvPr id="225" name="Google Shape;22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600"/>
              <a:buNone/>
            </a:pPr>
            <a:fld id="{00000000-1234-1234-1234-123412341234}" type="slidenum">
              <a:rPr lang="en-US" sz="600">
                <a:solidFill>
                  <a:srgbClr val="000000"/>
                </a:solidFill>
                <a:latin typeface="Calibri"/>
                <a:ea typeface="Calibri"/>
                <a:cs typeface="Calibri"/>
                <a:sym typeface="Calibri"/>
              </a:rPr>
              <a:t>7</a:t>
            </a:fld>
            <a:endParaRPr sz="600">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185BF-5C60-A8E2-E91B-15F0420FEF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3744F8-F90A-17FC-8E20-B9AF16DAF7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62EAD9-66CD-6426-BAD3-E6450A8683DA}"/>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sz="1200" b="1" i="0" dirty="0">
                <a:solidFill>
                  <a:schemeClr val="dk1"/>
                </a:solidFill>
                <a:latin typeface="Calibri"/>
                <a:ea typeface="Calibri"/>
                <a:cs typeface="Calibri"/>
                <a:sym typeface="Calibri"/>
              </a:rPr>
              <a:t>GUIDANCE</a:t>
            </a:r>
          </a:p>
          <a:p>
            <a:pPr marL="0" marR="0" lvl="0" indent="0" algn="l" rtl="0">
              <a:lnSpc>
                <a:spcPct val="100000"/>
              </a:lnSpc>
              <a:spcBef>
                <a:spcPts val="0"/>
              </a:spcBef>
              <a:spcAft>
                <a:spcPts val="0"/>
              </a:spcAft>
              <a:buClr>
                <a:schemeClr val="dk1"/>
              </a:buClr>
              <a:buSzPts val="1200"/>
              <a:buFont typeface="Calibri"/>
              <a:buNone/>
            </a:pPr>
            <a:r>
              <a:rPr lang="en-US" sz="1200" b="1" i="0" dirty="0">
                <a:solidFill>
                  <a:schemeClr val="dk1"/>
                </a:solidFill>
                <a:latin typeface="Calibri"/>
                <a:ea typeface="Calibri"/>
                <a:cs typeface="Calibri"/>
                <a:sym typeface="Calibri"/>
              </a:rPr>
              <a:t>Wrap-Up Activity (optional)</a:t>
            </a:r>
          </a:p>
          <a:p>
            <a:r>
              <a:rPr lang="en-CA" sz="1800" kern="100" dirty="0">
                <a:effectLst/>
                <a:latin typeface="Aptos" panose="020B0004020202020204" pitchFamily="34" charset="0"/>
                <a:ea typeface="Aptos" panose="020B0004020202020204" pitchFamily="34" charset="0"/>
                <a:cs typeface="Times New Roman" panose="02020603050405020304" pitchFamily="18" charset="0"/>
              </a:rPr>
              <a:t>• </a:t>
            </a:r>
            <a:r>
              <a:rPr lang="en-CA" sz="1200" kern="1200" dirty="0">
                <a:solidFill>
                  <a:schemeClr val="tx1"/>
                </a:solidFill>
                <a:effectLst/>
                <a:latin typeface="+mn-lt"/>
                <a:ea typeface="+mn-ea"/>
                <a:cs typeface="+mn-cs"/>
              </a:rPr>
              <a:t>Ask students to: </a:t>
            </a:r>
            <a:r>
              <a:rPr lang="en-CA" sz="1200" i="0" kern="1200" dirty="0">
                <a:solidFill>
                  <a:schemeClr val="tx1"/>
                </a:solidFill>
                <a:effectLst/>
                <a:latin typeface="+mn-lt"/>
                <a:ea typeface="+mn-ea"/>
                <a:cs typeface="+mn-cs"/>
              </a:rPr>
              <a:t>Write reflective questions on a beach ball, such as </a:t>
            </a:r>
            <a:r>
              <a:rPr lang="en-CA" sz="1200" b="1" i="0" kern="1200" dirty="0">
                <a:solidFill>
                  <a:schemeClr val="tx1"/>
                </a:solidFill>
                <a:effectLst/>
                <a:latin typeface="+mn-lt"/>
                <a:ea typeface="+mn-ea"/>
                <a:cs typeface="+mn-cs"/>
              </a:rPr>
              <a:t>What did you learn today? </a:t>
            </a:r>
            <a:r>
              <a:rPr lang="en-CA" sz="1200" i="0" kern="1200" dirty="0">
                <a:solidFill>
                  <a:schemeClr val="tx1"/>
                </a:solidFill>
                <a:effectLst/>
                <a:latin typeface="+mn-lt"/>
                <a:ea typeface="+mn-ea"/>
                <a:cs typeface="+mn-cs"/>
              </a:rPr>
              <a:t>or </a:t>
            </a:r>
            <a:r>
              <a:rPr lang="en-CA" sz="1200" b="1" i="0" kern="1200" dirty="0">
                <a:solidFill>
                  <a:schemeClr val="tx1"/>
                </a:solidFill>
                <a:effectLst/>
                <a:latin typeface="+mn-lt"/>
                <a:ea typeface="+mn-ea"/>
                <a:cs typeface="+mn-cs"/>
              </a:rPr>
              <a:t>How did moving make you feel?</a:t>
            </a:r>
            <a:r>
              <a:rPr lang="en-CA" sz="1200" i="0" kern="1200" dirty="0">
                <a:solidFill>
                  <a:schemeClr val="tx1"/>
                </a:solidFill>
                <a:effectLst/>
                <a:latin typeface="+mn-lt"/>
                <a:ea typeface="+mn-ea"/>
                <a:cs typeface="+mn-cs"/>
              </a:rPr>
              <a:t> </a:t>
            </a:r>
          </a:p>
          <a:p>
            <a:pPr marL="0" marR="0" lvl="0" indent="0" algn="l" defTabSz="914400" rtl="0" eaLnBrk="1" fontAlgn="auto" latinLnBrk="0" hangingPunct="1">
              <a:lnSpc>
                <a:spcPct val="115000"/>
              </a:lnSpc>
              <a:spcBef>
                <a:spcPts val="0"/>
              </a:spcBef>
              <a:spcAft>
                <a:spcPts val="800"/>
              </a:spcAft>
              <a:buClrTx/>
              <a:buSzTx/>
              <a:buFontTx/>
              <a:buNone/>
              <a:tabLst/>
              <a:defRPr/>
            </a:pPr>
            <a:r>
              <a:rPr lang="en-CA" sz="1200" b="1" kern="120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Students pass the beach ball around and answer the question they touch when they catch the ball </a:t>
            </a:r>
            <a:r>
              <a:rPr lang="en-US" dirty="0"/>
              <a:t>activities. </a:t>
            </a:r>
          </a:p>
          <a:p>
            <a:pPr marL="0" marR="0" lvl="0" indent="0" algn="l" defTabSz="914400" rtl="0" eaLnBrk="1" fontAlgn="auto" latinLnBrk="0" hangingPunct="1">
              <a:lnSpc>
                <a:spcPct val="115000"/>
              </a:lnSpc>
              <a:spcBef>
                <a:spcPts val="0"/>
              </a:spcBef>
              <a:spcAft>
                <a:spcPts val="800"/>
              </a:spcAft>
              <a:buClrTx/>
              <a:buSzTx/>
              <a:buFontTx/>
              <a:buNone/>
              <a:tabLst/>
              <a:defRPr/>
            </a:pPr>
            <a:endParaRPr lang="en-US" dirty="0"/>
          </a:p>
          <a:p>
            <a:pPr marL="0" marR="0" lvl="0" indent="0" algn="l" defTabSz="914400" rtl="0" eaLnBrk="1" fontAlgn="auto" latinLnBrk="0" hangingPunct="1">
              <a:lnSpc>
                <a:spcPct val="115000"/>
              </a:lnSpc>
              <a:spcBef>
                <a:spcPts val="0"/>
              </a:spcBef>
              <a:spcAft>
                <a:spcPts val="800"/>
              </a:spcAft>
              <a:buClrTx/>
              <a:buSzTx/>
              <a:buFontTx/>
              <a:buNone/>
              <a:tabLst/>
              <a:defRPr/>
            </a:pPr>
            <a:r>
              <a:rPr lang="en-US" altLang="en-US" sz="1200" dirty="0"/>
              <a:t>© 2025 Human Early Learning Partnership</a:t>
            </a:r>
          </a:p>
          <a:p>
            <a:pPr marL="0" marR="0" lvl="0" indent="0" algn="l" defTabSz="914400" rtl="0" eaLnBrk="1" fontAlgn="auto" latinLnBrk="0" hangingPunct="1">
              <a:lnSpc>
                <a:spcPct val="115000"/>
              </a:lnSpc>
              <a:spcBef>
                <a:spcPts val="0"/>
              </a:spcBef>
              <a:spcAft>
                <a:spcPts val="80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87830104-8A15-54CC-8E82-C0656CAAC6A6}"/>
              </a:ext>
            </a:extLst>
          </p:cNvPr>
          <p:cNvSpPr>
            <a:spLocks noGrp="1"/>
          </p:cNvSpPr>
          <p:nvPr>
            <p:ph type="sldNum" sz="quarter" idx="5"/>
          </p:nvPr>
        </p:nvSpPr>
        <p:spPr/>
        <p:txBody>
          <a:bodyPr/>
          <a:lstStyle/>
          <a:p>
            <a:fld id="{19662BC5-2148-8D42-8FA0-D42880FD5816}" type="slidenum">
              <a:rPr lang="en-US" smtClean="0"/>
              <a:t>8</a:t>
            </a:fld>
            <a:endParaRPr lang="en-US"/>
          </a:p>
        </p:txBody>
      </p:sp>
    </p:spTree>
    <p:extLst>
      <p:ext uri="{BB962C8B-B14F-4D97-AF65-F5344CB8AC3E}">
        <p14:creationId xmlns:p14="http://schemas.microsoft.com/office/powerpoint/2010/main" val="2617003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F4828-2100-82DD-B59D-9E5DF16812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645A38-E2AC-CD62-692C-080D44DBCE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5E372C-39BF-BCAF-6614-A59CE4EDB688}"/>
              </a:ext>
            </a:extLst>
          </p:cNvPr>
          <p:cNvSpPr>
            <a:spLocks noGrp="1"/>
          </p:cNvSpPr>
          <p:nvPr>
            <p:ph type="dt" sz="half" idx="10"/>
          </p:nvPr>
        </p:nvSpPr>
        <p:spPr/>
        <p:txBody>
          <a:bodyPr/>
          <a:lstStyle/>
          <a:p>
            <a:fld id="{BD19EB99-B907-A348-B1A1-6DF24D3D31D4}" type="datetimeFigureOut">
              <a:rPr lang="en-US" smtClean="0"/>
              <a:t>6/25/2025</a:t>
            </a:fld>
            <a:endParaRPr lang="en-US"/>
          </a:p>
        </p:txBody>
      </p:sp>
      <p:sp>
        <p:nvSpPr>
          <p:cNvPr id="5" name="Footer Placeholder 4">
            <a:extLst>
              <a:ext uri="{FF2B5EF4-FFF2-40B4-BE49-F238E27FC236}">
                <a16:creationId xmlns:a16="http://schemas.microsoft.com/office/drawing/2014/main" id="{D7BF2638-EAD9-4AE9-955F-025EBDF06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B33843-C8CB-2649-EA0C-26EE7DA49BFB}"/>
              </a:ext>
            </a:extLst>
          </p:cNvPr>
          <p:cNvSpPr>
            <a:spLocks noGrp="1"/>
          </p:cNvSpPr>
          <p:nvPr>
            <p:ph type="sldNum" sz="quarter" idx="12"/>
          </p:nvPr>
        </p:nvSpPr>
        <p:spPr/>
        <p:txBody>
          <a:bodyPr/>
          <a:lstStyle/>
          <a:p>
            <a:fld id="{7DCEF8EC-0E2E-9242-A48E-5EF708F3D64B}" type="slidenum">
              <a:rPr lang="en-US" smtClean="0"/>
              <a:t>‹#›</a:t>
            </a:fld>
            <a:endParaRPr lang="en-US"/>
          </a:p>
        </p:txBody>
      </p:sp>
    </p:spTree>
    <p:extLst>
      <p:ext uri="{BB962C8B-B14F-4D97-AF65-F5344CB8AC3E}">
        <p14:creationId xmlns:p14="http://schemas.microsoft.com/office/powerpoint/2010/main" val="3231696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B781B-18EC-73AB-E44D-7B1D2A96A3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9CB523-D04A-7EB7-CBA1-9561E4A70B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9E2C2F-C40D-E797-B55C-F9E76797062C}"/>
              </a:ext>
            </a:extLst>
          </p:cNvPr>
          <p:cNvSpPr>
            <a:spLocks noGrp="1"/>
          </p:cNvSpPr>
          <p:nvPr>
            <p:ph type="dt" sz="half" idx="10"/>
          </p:nvPr>
        </p:nvSpPr>
        <p:spPr/>
        <p:txBody>
          <a:bodyPr/>
          <a:lstStyle/>
          <a:p>
            <a:fld id="{BD19EB99-B907-A348-B1A1-6DF24D3D31D4}" type="datetimeFigureOut">
              <a:rPr lang="en-US" smtClean="0"/>
              <a:t>6/25/2025</a:t>
            </a:fld>
            <a:endParaRPr lang="en-US"/>
          </a:p>
        </p:txBody>
      </p:sp>
      <p:sp>
        <p:nvSpPr>
          <p:cNvPr id="5" name="Footer Placeholder 4">
            <a:extLst>
              <a:ext uri="{FF2B5EF4-FFF2-40B4-BE49-F238E27FC236}">
                <a16:creationId xmlns:a16="http://schemas.microsoft.com/office/drawing/2014/main" id="{7695A587-082D-5354-B206-8BAB8B7E76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248391-A633-AD25-F2D9-1F8B81072347}"/>
              </a:ext>
            </a:extLst>
          </p:cNvPr>
          <p:cNvSpPr>
            <a:spLocks noGrp="1"/>
          </p:cNvSpPr>
          <p:nvPr>
            <p:ph type="sldNum" sz="quarter" idx="12"/>
          </p:nvPr>
        </p:nvSpPr>
        <p:spPr/>
        <p:txBody>
          <a:bodyPr/>
          <a:lstStyle/>
          <a:p>
            <a:fld id="{7DCEF8EC-0E2E-9242-A48E-5EF708F3D64B}" type="slidenum">
              <a:rPr lang="en-US" smtClean="0"/>
              <a:t>‹#›</a:t>
            </a:fld>
            <a:endParaRPr lang="en-US"/>
          </a:p>
        </p:txBody>
      </p:sp>
    </p:spTree>
    <p:extLst>
      <p:ext uri="{BB962C8B-B14F-4D97-AF65-F5344CB8AC3E}">
        <p14:creationId xmlns:p14="http://schemas.microsoft.com/office/powerpoint/2010/main" val="2176041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03E3A3-E15D-179D-06A8-2FE86F99839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8B2584-C435-D159-1751-AD5749BAB8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0FF3F5-2F87-A013-4208-679C343D5D2D}"/>
              </a:ext>
            </a:extLst>
          </p:cNvPr>
          <p:cNvSpPr>
            <a:spLocks noGrp="1"/>
          </p:cNvSpPr>
          <p:nvPr>
            <p:ph type="dt" sz="half" idx="10"/>
          </p:nvPr>
        </p:nvSpPr>
        <p:spPr/>
        <p:txBody>
          <a:bodyPr/>
          <a:lstStyle/>
          <a:p>
            <a:fld id="{BD19EB99-B907-A348-B1A1-6DF24D3D31D4}" type="datetimeFigureOut">
              <a:rPr lang="en-US" smtClean="0"/>
              <a:t>6/25/2025</a:t>
            </a:fld>
            <a:endParaRPr lang="en-US"/>
          </a:p>
        </p:txBody>
      </p:sp>
      <p:sp>
        <p:nvSpPr>
          <p:cNvPr id="5" name="Footer Placeholder 4">
            <a:extLst>
              <a:ext uri="{FF2B5EF4-FFF2-40B4-BE49-F238E27FC236}">
                <a16:creationId xmlns:a16="http://schemas.microsoft.com/office/drawing/2014/main" id="{56220D7C-C463-F9B4-4E5A-516A43BB73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875047-FA6D-1C30-9ABB-8C3CDE7C60DB}"/>
              </a:ext>
            </a:extLst>
          </p:cNvPr>
          <p:cNvSpPr>
            <a:spLocks noGrp="1"/>
          </p:cNvSpPr>
          <p:nvPr>
            <p:ph type="sldNum" sz="quarter" idx="12"/>
          </p:nvPr>
        </p:nvSpPr>
        <p:spPr/>
        <p:txBody>
          <a:bodyPr/>
          <a:lstStyle/>
          <a:p>
            <a:fld id="{7DCEF8EC-0E2E-9242-A48E-5EF708F3D64B}" type="slidenum">
              <a:rPr lang="en-US" smtClean="0"/>
              <a:t>‹#›</a:t>
            </a:fld>
            <a:endParaRPr lang="en-US"/>
          </a:p>
        </p:txBody>
      </p:sp>
    </p:spTree>
    <p:extLst>
      <p:ext uri="{BB962C8B-B14F-4D97-AF65-F5344CB8AC3E}">
        <p14:creationId xmlns:p14="http://schemas.microsoft.com/office/powerpoint/2010/main" val="3816785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9F000-EA05-7282-30BF-13D0F30F09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195DBA-E0D2-D76E-2B03-D81C9B2B07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F70454-9EF4-54D6-C177-C4BE46B8FD27}"/>
              </a:ext>
            </a:extLst>
          </p:cNvPr>
          <p:cNvSpPr>
            <a:spLocks noGrp="1"/>
          </p:cNvSpPr>
          <p:nvPr>
            <p:ph type="dt" sz="half" idx="10"/>
          </p:nvPr>
        </p:nvSpPr>
        <p:spPr/>
        <p:txBody>
          <a:bodyPr/>
          <a:lstStyle/>
          <a:p>
            <a:fld id="{BD19EB99-B907-A348-B1A1-6DF24D3D31D4}" type="datetimeFigureOut">
              <a:rPr lang="en-US" smtClean="0"/>
              <a:t>6/25/2025</a:t>
            </a:fld>
            <a:endParaRPr lang="en-US"/>
          </a:p>
        </p:txBody>
      </p:sp>
      <p:sp>
        <p:nvSpPr>
          <p:cNvPr id="5" name="Footer Placeholder 4">
            <a:extLst>
              <a:ext uri="{FF2B5EF4-FFF2-40B4-BE49-F238E27FC236}">
                <a16:creationId xmlns:a16="http://schemas.microsoft.com/office/drawing/2014/main" id="{92A0635F-974F-3C40-7982-51180D8D31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BDED5-8DC5-136C-BB51-6FFA0CDB2FA9}"/>
              </a:ext>
            </a:extLst>
          </p:cNvPr>
          <p:cNvSpPr>
            <a:spLocks noGrp="1"/>
          </p:cNvSpPr>
          <p:nvPr>
            <p:ph type="sldNum" sz="quarter" idx="12"/>
          </p:nvPr>
        </p:nvSpPr>
        <p:spPr/>
        <p:txBody>
          <a:bodyPr/>
          <a:lstStyle/>
          <a:p>
            <a:fld id="{7DCEF8EC-0E2E-9242-A48E-5EF708F3D64B}" type="slidenum">
              <a:rPr lang="en-US" smtClean="0"/>
              <a:t>‹#›</a:t>
            </a:fld>
            <a:endParaRPr lang="en-US"/>
          </a:p>
        </p:txBody>
      </p:sp>
    </p:spTree>
    <p:extLst>
      <p:ext uri="{BB962C8B-B14F-4D97-AF65-F5344CB8AC3E}">
        <p14:creationId xmlns:p14="http://schemas.microsoft.com/office/powerpoint/2010/main" val="427652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ECA0B-34CE-9EEB-2B4A-298F9D12B2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32E51D-F2E5-2A07-9D09-322B1684FDE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F42460-676A-5B1E-6D9B-8885B8192171}"/>
              </a:ext>
            </a:extLst>
          </p:cNvPr>
          <p:cNvSpPr>
            <a:spLocks noGrp="1"/>
          </p:cNvSpPr>
          <p:nvPr>
            <p:ph type="dt" sz="half" idx="10"/>
          </p:nvPr>
        </p:nvSpPr>
        <p:spPr/>
        <p:txBody>
          <a:bodyPr/>
          <a:lstStyle/>
          <a:p>
            <a:fld id="{BD19EB99-B907-A348-B1A1-6DF24D3D31D4}" type="datetimeFigureOut">
              <a:rPr lang="en-US" smtClean="0"/>
              <a:t>6/25/2025</a:t>
            </a:fld>
            <a:endParaRPr lang="en-US"/>
          </a:p>
        </p:txBody>
      </p:sp>
      <p:sp>
        <p:nvSpPr>
          <p:cNvPr id="5" name="Footer Placeholder 4">
            <a:extLst>
              <a:ext uri="{FF2B5EF4-FFF2-40B4-BE49-F238E27FC236}">
                <a16:creationId xmlns:a16="http://schemas.microsoft.com/office/drawing/2014/main" id="{71E2C886-58A8-5A71-08F2-DA6DA82E88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865F98-1822-E62C-ABE8-86B9F4B0D201}"/>
              </a:ext>
            </a:extLst>
          </p:cNvPr>
          <p:cNvSpPr>
            <a:spLocks noGrp="1"/>
          </p:cNvSpPr>
          <p:nvPr>
            <p:ph type="sldNum" sz="quarter" idx="12"/>
          </p:nvPr>
        </p:nvSpPr>
        <p:spPr/>
        <p:txBody>
          <a:bodyPr/>
          <a:lstStyle/>
          <a:p>
            <a:fld id="{7DCEF8EC-0E2E-9242-A48E-5EF708F3D64B}" type="slidenum">
              <a:rPr lang="en-US" smtClean="0"/>
              <a:t>‹#›</a:t>
            </a:fld>
            <a:endParaRPr lang="en-US"/>
          </a:p>
        </p:txBody>
      </p:sp>
    </p:spTree>
    <p:extLst>
      <p:ext uri="{BB962C8B-B14F-4D97-AF65-F5344CB8AC3E}">
        <p14:creationId xmlns:p14="http://schemas.microsoft.com/office/powerpoint/2010/main" val="1851059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71466-89C7-1865-3D12-5949A3199A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31874B-65D9-6F94-2F3F-B586A37A80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2909C2-92F3-2CFF-54F8-EC99E9F7EB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EFA8CB-4652-0789-01FB-D379D526DBC4}"/>
              </a:ext>
            </a:extLst>
          </p:cNvPr>
          <p:cNvSpPr>
            <a:spLocks noGrp="1"/>
          </p:cNvSpPr>
          <p:nvPr>
            <p:ph type="dt" sz="half" idx="10"/>
          </p:nvPr>
        </p:nvSpPr>
        <p:spPr/>
        <p:txBody>
          <a:bodyPr/>
          <a:lstStyle/>
          <a:p>
            <a:fld id="{BD19EB99-B907-A348-B1A1-6DF24D3D31D4}" type="datetimeFigureOut">
              <a:rPr lang="en-US" smtClean="0"/>
              <a:t>6/25/2025</a:t>
            </a:fld>
            <a:endParaRPr lang="en-US"/>
          </a:p>
        </p:txBody>
      </p:sp>
      <p:sp>
        <p:nvSpPr>
          <p:cNvPr id="6" name="Footer Placeholder 5">
            <a:extLst>
              <a:ext uri="{FF2B5EF4-FFF2-40B4-BE49-F238E27FC236}">
                <a16:creationId xmlns:a16="http://schemas.microsoft.com/office/drawing/2014/main" id="{8491CB1B-C17A-354F-B85E-CC4999BC60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7E2ECE-D164-6DFF-E332-1ED1178E1EAA}"/>
              </a:ext>
            </a:extLst>
          </p:cNvPr>
          <p:cNvSpPr>
            <a:spLocks noGrp="1"/>
          </p:cNvSpPr>
          <p:nvPr>
            <p:ph type="sldNum" sz="quarter" idx="12"/>
          </p:nvPr>
        </p:nvSpPr>
        <p:spPr/>
        <p:txBody>
          <a:bodyPr/>
          <a:lstStyle/>
          <a:p>
            <a:fld id="{7DCEF8EC-0E2E-9242-A48E-5EF708F3D64B}" type="slidenum">
              <a:rPr lang="en-US" smtClean="0"/>
              <a:t>‹#›</a:t>
            </a:fld>
            <a:endParaRPr lang="en-US"/>
          </a:p>
        </p:txBody>
      </p:sp>
    </p:spTree>
    <p:extLst>
      <p:ext uri="{BB962C8B-B14F-4D97-AF65-F5344CB8AC3E}">
        <p14:creationId xmlns:p14="http://schemas.microsoft.com/office/powerpoint/2010/main" val="3993533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A720C-302D-21A5-D84E-05F3693E71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109BB2-5D81-7CEB-86AD-9D9A15A5B8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BA9A47-27FB-6812-E369-00D38F9FDA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774C28-7E48-99E3-84F4-C0807803A8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E82C09-C94E-08A1-3462-D1BAE15E70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007F8C-E471-41D5-9D92-1D69845993C2}"/>
              </a:ext>
            </a:extLst>
          </p:cNvPr>
          <p:cNvSpPr>
            <a:spLocks noGrp="1"/>
          </p:cNvSpPr>
          <p:nvPr>
            <p:ph type="dt" sz="half" idx="10"/>
          </p:nvPr>
        </p:nvSpPr>
        <p:spPr/>
        <p:txBody>
          <a:bodyPr/>
          <a:lstStyle/>
          <a:p>
            <a:fld id="{BD19EB99-B907-A348-B1A1-6DF24D3D31D4}" type="datetimeFigureOut">
              <a:rPr lang="en-US" smtClean="0"/>
              <a:t>6/25/2025</a:t>
            </a:fld>
            <a:endParaRPr lang="en-US"/>
          </a:p>
        </p:txBody>
      </p:sp>
      <p:sp>
        <p:nvSpPr>
          <p:cNvPr id="8" name="Footer Placeholder 7">
            <a:extLst>
              <a:ext uri="{FF2B5EF4-FFF2-40B4-BE49-F238E27FC236}">
                <a16:creationId xmlns:a16="http://schemas.microsoft.com/office/drawing/2014/main" id="{47D6AA4C-8A25-2454-4AF7-3232F75191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EC84D8-5F65-5FB7-4F29-1ED30C789994}"/>
              </a:ext>
            </a:extLst>
          </p:cNvPr>
          <p:cNvSpPr>
            <a:spLocks noGrp="1"/>
          </p:cNvSpPr>
          <p:nvPr>
            <p:ph type="sldNum" sz="quarter" idx="12"/>
          </p:nvPr>
        </p:nvSpPr>
        <p:spPr/>
        <p:txBody>
          <a:bodyPr/>
          <a:lstStyle/>
          <a:p>
            <a:fld id="{7DCEF8EC-0E2E-9242-A48E-5EF708F3D64B}" type="slidenum">
              <a:rPr lang="en-US" smtClean="0"/>
              <a:t>‹#›</a:t>
            </a:fld>
            <a:endParaRPr lang="en-US"/>
          </a:p>
        </p:txBody>
      </p:sp>
    </p:spTree>
    <p:extLst>
      <p:ext uri="{BB962C8B-B14F-4D97-AF65-F5344CB8AC3E}">
        <p14:creationId xmlns:p14="http://schemas.microsoft.com/office/powerpoint/2010/main" val="267561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E72E1-A8C2-F58A-F9C2-68CE1CA3AC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9E4A2C-8933-34ED-58D2-394FC014F439}"/>
              </a:ext>
            </a:extLst>
          </p:cNvPr>
          <p:cNvSpPr>
            <a:spLocks noGrp="1"/>
          </p:cNvSpPr>
          <p:nvPr>
            <p:ph type="dt" sz="half" idx="10"/>
          </p:nvPr>
        </p:nvSpPr>
        <p:spPr/>
        <p:txBody>
          <a:bodyPr/>
          <a:lstStyle/>
          <a:p>
            <a:fld id="{BD19EB99-B907-A348-B1A1-6DF24D3D31D4}" type="datetimeFigureOut">
              <a:rPr lang="en-US" smtClean="0"/>
              <a:t>6/25/2025</a:t>
            </a:fld>
            <a:endParaRPr lang="en-US"/>
          </a:p>
        </p:txBody>
      </p:sp>
      <p:sp>
        <p:nvSpPr>
          <p:cNvPr id="4" name="Footer Placeholder 3">
            <a:extLst>
              <a:ext uri="{FF2B5EF4-FFF2-40B4-BE49-F238E27FC236}">
                <a16:creationId xmlns:a16="http://schemas.microsoft.com/office/drawing/2014/main" id="{60C1ED52-6836-C51A-FA18-12E32AB071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61F1CC-3165-EC66-3F9D-28A07C42BB6E}"/>
              </a:ext>
            </a:extLst>
          </p:cNvPr>
          <p:cNvSpPr>
            <a:spLocks noGrp="1"/>
          </p:cNvSpPr>
          <p:nvPr>
            <p:ph type="sldNum" sz="quarter" idx="12"/>
          </p:nvPr>
        </p:nvSpPr>
        <p:spPr/>
        <p:txBody>
          <a:bodyPr/>
          <a:lstStyle/>
          <a:p>
            <a:fld id="{7DCEF8EC-0E2E-9242-A48E-5EF708F3D64B}" type="slidenum">
              <a:rPr lang="en-US" smtClean="0"/>
              <a:t>‹#›</a:t>
            </a:fld>
            <a:endParaRPr lang="en-US"/>
          </a:p>
        </p:txBody>
      </p:sp>
    </p:spTree>
    <p:extLst>
      <p:ext uri="{BB962C8B-B14F-4D97-AF65-F5344CB8AC3E}">
        <p14:creationId xmlns:p14="http://schemas.microsoft.com/office/powerpoint/2010/main" val="2153251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BAC1D9-CE91-BA5F-C00F-F37190BB1165}"/>
              </a:ext>
            </a:extLst>
          </p:cNvPr>
          <p:cNvSpPr>
            <a:spLocks noGrp="1"/>
          </p:cNvSpPr>
          <p:nvPr>
            <p:ph type="dt" sz="half" idx="10"/>
          </p:nvPr>
        </p:nvSpPr>
        <p:spPr/>
        <p:txBody>
          <a:bodyPr/>
          <a:lstStyle/>
          <a:p>
            <a:fld id="{BD19EB99-B907-A348-B1A1-6DF24D3D31D4}" type="datetimeFigureOut">
              <a:rPr lang="en-US" smtClean="0"/>
              <a:t>6/25/2025</a:t>
            </a:fld>
            <a:endParaRPr lang="en-US"/>
          </a:p>
        </p:txBody>
      </p:sp>
      <p:sp>
        <p:nvSpPr>
          <p:cNvPr id="3" name="Footer Placeholder 2">
            <a:extLst>
              <a:ext uri="{FF2B5EF4-FFF2-40B4-BE49-F238E27FC236}">
                <a16:creationId xmlns:a16="http://schemas.microsoft.com/office/drawing/2014/main" id="{36D96E46-3E76-FB1B-BFB9-AD8D23733C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7AE9F8-AB4E-4023-F9E6-2B92090C76F9}"/>
              </a:ext>
            </a:extLst>
          </p:cNvPr>
          <p:cNvSpPr>
            <a:spLocks noGrp="1"/>
          </p:cNvSpPr>
          <p:nvPr>
            <p:ph type="sldNum" sz="quarter" idx="12"/>
          </p:nvPr>
        </p:nvSpPr>
        <p:spPr/>
        <p:txBody>
          <a:bodyPr/>
          <a:lstStyle/>
          <a:p>
            <a:fld id="{7DCEF8EC-0E2E-9242-A48E-5EF708F3D64B}" type="slidenum">
              <a:rPr lang="en-US" smtClean="0"/>
              <a:t>‹#›</a:t>
            </a:fld>
            <a:endParaRPr lang="en-US"/>
          </a:p>
        </p:txBody>
      </p:sp>
    </p:spTree>
    <p:extLst>
      <p:ext uri="{BB962C8B-B14F-4D97-AF65-F5344CB8AC3E}">
        <p14:creationId xmlns:p14="http://schemas.microsoft.com/office/powerpoint/2010/main" val="3902312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F5AFB-18FA-ED8D-235D-55BA047F18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4982E8-5AD8-A81D-1FCD-AE24DA8A9A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7D9F92-0BB3-516D-E0DD-F43DEBAC5F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6E39DB-1BDE-4E88-1BBC-1D86207F79E6}"/>
              </a:ext>
            </a:extLst>
          </p:cNvPr>
          <p:cNvSpPr>
            <a:spLocks noGrp="1"/>
          </p:cNvSpPr>
          <p:nvPr>
            <p:ph type="dt" sz="half" idx="10"/>
          </p:nvPr>
        </p:nvSpPr>
        <p:spPr/>
        <p:txBody>
          <a:bodyPr/>
          <a:lstStyle/>
          <a:p>
            <a:fld id="{BD19EB99-B907-A348-B1A1-6DF24D3D31D4}" type="datetimeFigureOut">
              <a:rPr lang="en-US" smtClean="0"/>
              <a:t>6/25/2025</a:t>
            </a:fld>
            <a:endParaRPr lang="en-US"/>
          </a:p>
        </p:txBody>
      </p:sp>
      <p:sp>
        <p:nvSpPr>
          <p:cNvPr id="6" name="Footer Placeholder 5">
            <a:extLst>
              <a:ext uri="{FF2B5EF4-FFF2-40B4-BE49-F238E27FC236}">
                <a16:creationId xmlns:a16="http://schemas.microsoft.com/office/drawing/2014/main" id="{A74624BC-BAE9-73DB-4DC9-0F39EC2DFB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E1030F-8CFE-8FC4-C393-3FD64E5FD7F5}"/>
              </a:ext>
            </a:extLst>
          </p:cNvPr>
          <p:cNvSpPr>
            <a:spLocks noGrp="1"/>
          </p:cNvSpPr>
          <p:nvPr>
            <p:ph type="sldNum" sz="quarter" idx="12"/>
          </p:nvPr>
        </p:nvSpPr>
        <p:spPr/>
        <p:txBody>
          <a:bodyPr/>
          <a:lstStyle/>
          <a:p>
            <a:fld id="{7DCEF8EC-0E2E-9242-A48E-5EF708F3D64B}" type="slidenum">
              <a:rPr lang="en-US" smtClean="0"/>
              <a:t>‹#›</a:t>
            </a:fld>
            <a:endParaRPr lang="en-US"/>
          </a:p>
        </p:txBody>
      </p:sp>
    </p:spTree>
    <p:extLst>
      <p:ext uri="{BB962C8B-B14F-4D97-AF65-F5344CB8AC3E}">
        <p14:creationId xmlns:p14="http://schemas.microsoft.com/office/powerpoint/2010/main" val="4009433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47B22-7A69-8C88-2048-D407F5DFD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820C32-4732-F634-F90D-D6EF7A4461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189928-CC96-8423-3B12-520AD36117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AEA08A-C6EC-0E15-3F5C-F10903900632}"/>
              </a:ext>
            </a:extLst>
          </p:cNvPr>
          <p:cNvSpPr>
            <a:spLocks noGrp="1"/>
          </p:cNvSpPr>
          <p:nvPr>
            <p:ph type="dt" sz="half" idx="10"/>
          </p:nvPr>
        </p:nvSpPr>
        <p:spPr/>
        <p:txBody>
          <a:bodyPr/>
          <a:lstStyle/>
          <a:p>
            <a:fld id="{BD19EB99-B907-A348-B1A1-6DF24D3D31D4}" type="datetimeFigureOut">
              <a:rPr lang="en-US" smtClean="0"/>
              <a:t>6/25/2025</a:t>
            </a:fld>
            <a:endParaRPr lang="en-US"/>
          </a:p>
        </p:txBody>
      </p:sp>
      <p:sp>
        <p:nvSpPr>
          <p:cNvPr id="6" name="Footer Placeholder 5">
            <a:extLst>
              <a:ext uri="{FF2B5EF4-FFF2-40B4-BE49-F238E27FC236}">
                <a16:creationId xmlns:a16="http://schemas.microsoft.com/office/drawing/2014/main" id="{E6CA7B4C-6946-5DE5-0B0E-B5903025D9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DDF66B-6A8F-0C0F-1A7A-66D1A73483FE}"/>
              </a:ext>
            </a:extLst>
          </p:cNvPr>
          <p:cNvSpPr>
            <a:spLocks noGrp="1"/>
          </p:cNvSpPr>
          <p:nvPr>
            <p:ph type="sldNum" sz="quarter" idx="12"/>
          </p:nvPr>
        </p:nvSpPr>
        <p:spPr/>
        <p:txBody>
          <a:bodyPr/>
          <a:lstStyle/>
          <a:p>
            <a:fld id="{7DCEF8EC-0E2E-9242-A48E-5EF708F3D64B}" type="slidenum">
              <a:rPr lang="en-US" smtClean="0"/>
              <a:t>‹#›</a:t>
            </a:fld>
            <a:endParaRPr lang="en-US"/>
          </a:p>
        </p:txBody>
      </p:sp>
    </p:spTree>
    <p:extLst>
      <p:ext uri="{BB962C8B-B14F-4D97-AF65-F5344CB8AC3E}">
        <p14:creationId xmlns:p14="http://schemas.microsoft.com/office/powerpoint/2010/main" val="2427661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3D00D9-2B3B-7CA8-2226-DD7E346C50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3D8DD2-CC2F-E892-EDD3-08938AE3C0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8FC3CD-75D9-823E-0188-431EBCE1F8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D19EB99-B907-A348-B1A1-6DF24D3D31D4}" type="datetimeFigureOut">
              <a:rPr lang="en-US" smtClean="0"/>
              <a:t>6/25/2025</a:t>
            </a:fld>
            <a:endParaRPr lang="en-US"/>
          </a:p>
        </p:txBody>
      </p:sp>
      <p:sp>
        <p:nvSpPr>
          <p:cNvPr id="5" name="Footer Placeholder 4">
            <a:extLst>
              <a:ext uri="{FF2B5EF4-FFF2-40B4-BE49-F238E27FC236}">
                <a16:creationId xmlns:a16="http://schemas.microsoft.com/office/drawing/2014/main" id="{73CF59DE-2FAE-372E-8DE5-5834774CF3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A24917E-4FAF-CA4D-FBAC-2F70FE0DBB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DCEF8EC-0E2E-9242-A48E-5EF708F3D64B}" type="slidenum">
              <a:rPr lang="en-US" smtClean="0"/>
              <a:t>‹#›</a:t>
            </a:fld>
            <a:endParaRPr lang="en-US"/>
          </a:p>
        </p:txBody>
      </p:sp>
    </p:spTree>
    <p:extLst>
      <p:ext uri="{BB962C8B-B14F-4D97-AF65-F5344CB8AC3E}">
        <p14:creationId xmlns:p14="http://schemas.microsoft.com/office/powerpoint/2010/main" val="2929529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microsoft.com/office/2018/10/relationships/comments" Target="../comments/modernComment_103_5ECADEFD.xm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B1E20BF-5C57-4CC1-85BE-45DE9055969D}"/>
              </a:ext>
            </a:extLst>
          </p:cNvPr>
          <p:cNvPicPr>
            <a:picLocks noChangeAspect="1"/>
          </p:cNvPicPr>
          <p:nvPr/>
        </p:nvPicPr>
        <p:blipFill>
          <a:blip r:embed="rId3"/>
          <a:srcRect t="-44" b="35283"/>
          <a:stretch>
            <a:fillRect/>
          </a:stretch>
        </p:blipFill>
        <p:spPr>
          <a:xfrm>
            <a:off x="-7338" y="1618290"/>
            <a:ext cx="12197428" cy="5253526"/>
          </a:xfrm>
          <a:prstGeom prst="rect">
            <a:avLst/>
          </a:prstGeom>
          <a:solidFill>
            <a:schemeClr val="tx1">
              <a:lumMod val="75000"/>
              <a:lumOff val="25000"/>
            </a:schemeClr>
          </a:solidFill>
        </p:spPr>
      </p:pic>
      <p:sp>
        <p:nvSpPr>
          <p:cNvPr id="6" name="Rectangle 5">
            <a:extLst>
              <a:ext uri="{FF2B5EF4-FFF2-40B4-BE49-F238E27FC236}">
                <a16:creationId xmlns:a16="http://schemas.microsoft.com/office/drawing/2014/main" id="{7FF96211-65BA-449E-8CC2-0EDCD7C6F426}"/>
              </a:ext>
            </a:extLst>
          </p:cNvPr>
          <p:cNvSpPr/>
          <p:nvPr/>
        </p:nvSpPr>
        <p:spPr>
          <a:xfrm>
            <a:off x="0" y="-149188"/>
            <a:ext cx="12223054" cy="18482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F97479BF-F393-4946-A3F8-02A11786E788}"/>
              </a:ext>
            </a:extLst>
          </p:cNvPr>
          <p:cNvSpPr txBox="1"/>
          <p:nvPr/>
        </p:nvSpPr>
        <p:spPr>
          <a:xfrm>
            <a:off x="234479" y="1044123"/>
            <a:ext cx="7594600" cy="400110"/>
          </a:xfrm>
          <a:prstGeom prst="rect">
            <a:avLst/>
          </a:prstGeom>
          <a:noFill/>
        </p:spPr>
        <p:txBody>
          <a:bodyPr wrap="square" rtlCol="0">
            <a:spAutoFit/>
          </a:bodyPr>
          <a:lstStyle/>
          <a:p>
            <a:r>
              <a:rPr lang="en-US" sz="2000" dirty="0">
                <a:solidFill>
                  <a:schemeClr val="tx1">
                    <a:lumMod val="65000"/>
                    <a:lumOff val="35000"/>
                  </a:schemeClr>
                </a:solidFill>
                <a:latin typeface="Calibri" panose="020F0502020204030204" pitchFamily="34" charset="0"/>
                <a:cs typeface="Calibri" panose="020F0502020204030204" pitchFamily="34" charset="0"/>
              </a:rPr>
              <a:t>Middle Years Development Instrument</a:t>
            </a:r>
          </a:p>
        </p:txBody>
      </p:sp>
      <p:pic>
        <p:nvPicPr>
          <p:cNvPr id="5" name="Picture 4">
            <a:extLst>
              <a:ext uri="{FF2B5EF4-FFF2-40B4-BE49-F238E27FC236}">
                <a16:creationId xmlns:a16="http://schemas.microsoft.com/office/drawing/2014/main" id="{D9D197FF-A6EF-4622-8653-33333954183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0921" y="172066"/>
            <a:ext cx="1869136" cy="770181"/>
          </a:xfrm>
          <a:prstGeom prst="rect">
            <a:avLst/>
          </a:prstGeom>
        </p:spPr>
      </p:pic>
      <p:pic>
        <p:nvPicPr>
          <p:cNvPr id="8" name="Picture 7">
            <a:extLst>
              <a:ext uri="{FF2B5EF4-FFF2-40B4-BE49-F238E27FC236}">
                <a16:creationId xmlns:a16="http://schemas.microsoft.com/office/drawing/2014/main" id="{A53E1D21-851A-4CEE-961F-67D1195CFA3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84736" y="430979"/>
            <a:ext cx="1605910" cy="511269"/>
          </a:xfrm>
          <a:prstGeom prst="rect">
            <a:avLst/>
          </a:prstGeom>
        </p:spPr>
      </p:pic>
      <p:sp>
        <p:nvSpPr>
          <p:cNvPr id="14" name="TextBox 13">
            <a:extLst>
              <a:ext uri="{FF2B5EF4-FFF2-40B4-BE49-F238E27FC236}">
                <a16:creationId xmlns:a16="http://schemas.microsoft.com/office/drawing/2014/main" id="{3E926C53-2BC0-4B1D-A349-7B1FF07391EA}"/>
              </a:ext>
            </a:extLst>
          </p:cNvPr>
          <p:cNvSpPr txBox="1"/>
          <p:nvPr/>
        </p:nvSpPr>
        <p:spPr>
          <a:xfrm>
            <a:off x="5281755" y="942247"/>
            <a:ext cx="4163685" cy="523111"/>
          </a:xfrm>
          <a:prstGeom prst="rect">
            <a:avLst/>
          </a:prstGeom>
          <a:noFill/>
        </p:spPr>
        <p:txBody>
          <a:bodyPr wrap="square" lIns="91331" tIns="45666" rIns="91331" bIns="45666" rtlCol="0">
            <a:spAutoFit/>
          </a:bodyPr>
          <a:lstStyle/>
          <a:p>
            <a:r>
              <a:rPr lang="en-US" sz="2800" dirty="0">
                <a:latin typeface="Calibri" panose="020F0502020204030204" pitchFamily="34" charset="0"/>
                <a:cs typeface="Calibri" panose="020F0502020204030204" pitchFamily="34" charset="0"/>
              </a:rPr>
              <a:t>Instructor Name, Date</a:t>
            </a:r>
          </a:p>
        </p:txBody>
      </p:sp>
      <p:sp>
        <p:nvSpPr>
          <p:cNvPr id="4" name="TextBox 3">
            <a:extLst>
              <a:ext uri="{FF2B5EF4-FFF2-40B4-BE49-F238E27FC236}">
                <a16:creationId xmlns:a16="http://schemas.microsoft.com/office/drawing/2014/main" id="{37E7C178-E9CC-531B-D702-584A38B3163D}"/>
              </a:ext>
            </a:extLst>
          </p:cNvPr>
          <p:cNvSpPr txBox="1"/>
          <p:nvPr/>
        </p:nvSpPr>
        <p:spPr>
          <a:xfrm>
            <a:off x="5281755" y="218203"/>
            <a:ext cx="6908974" cy="553998"/>
          </a:xfrm>
          <a:prstGeom prst="rect">
            <a:avLst/>
          </a:prstGeom>
          <a:noFill/>
        </p:spPr>
        <p:txBody>
          <a:bodyPr wrap="square">
            <a:spAutoFit/>
          </a:bodyPr>
          <a:lstStyle/>
          <a:p>
            <a:r>
              <a:rPr lang="en-US" sz="3000" b="1" dirty="0">
                <a:solidFill>
                  <a:srgbClr val="014D72"/>
                </a:solidFill>
                <a:latin typeface="Calibri" panose="020F0502020204030204" pitchFamily="34" charset="0"/>
                <a:cs typeface="Calibri" panose="020F0502020204030204" pitchFamily="34" charset="0"/>
              </a:rPr>
              <a:t>Physical Activity &amp; Emotional Well-being</a:t>
            </a:r>
          </a:p>
        </p:txBody>
      </p:sp>
      <p:sp>
        <p:nvSpPr>
          <p:cNvPr id="2" name="Rectangle 1">
            <a:extLst>
              <a:ext uri="{FF2B5EF4-FFF2-40B4-BE49-F238E27FC236}">
                <a16:creationId xmlns:a16="http://schemas.microsoft.com/office/drawing/2014/main" id="{F367B16D-0240-4D65-238A-30835F8928D9}"/>
              </a:ext>
            </a:extLst>
          </p:cNvPr>
          <p:cNvSpPr/>
          <p:nvPr/>
        </p:nvSpPr>
        <p:spPr>
          <a:xfrm rot="5400000">
            <a:off x="1398992" y="215551"/>
            <a:ext cx="111922" cy="2924579"/>
          </a:xfrm>
          <a:prstGeom prst="rect">
            <a:avLst/>
          </a:prstGeom>
          <a:solidFill>
            <a:srgbClr val="D77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2000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6D8FCE-C360-CC22-37A3-6F53F40E629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900"/>
                    </a14:imgEffect>
                    <a14:imgEffect>
                      <a14:saturation sat="66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7338" y="-1"/>
            <a:ext cx="12197428" cy="7164729"/>
          </a:xfrm>
          <a:prstGeom prst="rect">
            <a:avLst/>
          </a:prstGeom>
          <a:solidFill>
            <a:schemeClr val="tx1">
              <a:lumMod val="75000"/>
              <a:lumOff val="25000"/>
            </a:schemeClr>
          </a:solidFill>
        </p:spPr>
      </p:pic>
      <p:sp>
        <p:nvSpPr>
          <p:cNvPr id="6" name="Content Placeholder 2">
            <a:extLst>
              <a:ext uri="{FF2B5EF4-FFF2-40B4-BE49-F238E27FC236}">
                <a16:creationId xmlns:a16="http://schemas.microsoft.com/office/drawing/2014/main" id="{43C18BFA-C2FE-5AAB-D752-E2EB33814F74}"/>
              </a:ext>
            </a:extLst>
          </p:cNvPr>
          <p:cNvSpPr>
            <a:spLocks noGrp="1"/>
          </p:cNvSpPr>
          <p:nvPr>
            <p:ph idx="1"/>
          </p:nvPr>
        </p:nvSpPr>
        <p:spPr>
          <a:xfrm>
            <a:off x="4734045" y="3651813"/>
            <a:ext cx="7060558" cy="2063941"/>
          </a:xfrm>
        </p:spPr>
        <p:txBody>
          <a:bodyPr>
            <a:noAutofit/>
          </a:bodyPr>
          <a:lstStyle/>
          <a:p>
            <a:pPr>
              <a:buClr>
                <a:srgbClr val="E07F25"/>
              </a:buClr>
              <a:buFont typeface="Wingdings" panose="05000000000000000000" pitchFamily="2" charset="2"/>
              <a:buChar char="ü"/>
            </a:pPr>
            <a:r>
              <a:rPr lang="en-US" dirty="0">
                <a:latin typeface="Calibri" panose="020F0502020204030204" pitchFamily="34" charset="0"/>
                <a:cs typeface="Calibri" panose="020F0502020204030204" pitchFamily="34" charset="0"/>
              </a:rPr>
              <a:t>Helps us feel happy and energized </a:t>
            </a:r>
          </a:p>
          <a:p>
            <a:pPr>
              <a:buClr>
                <a:srgbClr val="E07F25"/>
              </a:buClr>
              <a:buFont typeface="Wingdings" panose="05000000000000000000" pitchFamily="2" charset="2"/>
              <a:buChar char="ü"/>
            </a:pPr>
            <a:r>
              <a:rPr lang="en-US" dirty="0">
                <a:latin typeface="Calibri" panose="020F0502020204030204" pitchFamily="34" charset="0"/>
                <a:cs typeface="Calibri" panose="020F0502020204030204" pitchFamily="34" charset="0"/>
              </a:rPr>
              <a:t>Improves our focus and concentration</a:t>
            </a:r>
          </a:p>
          <a:p>
            <a:pPr>
              <a:buClr>
                <a:srgbClr val="E07F25"/>
              </a:buClr>
              <a:buFont typeface="Wingdings" panose="05000000000000000000" pitchFamily="2" charset="2"/>
              <a:buChar char="ü"/>
            </a:pPr>
            <a:r>
              <a:rPr lang="en-US" dirty="0">
                <a:latin typeface="Calibri" panose="020F0502020204030204" pitchFamily="34" charset="0"/>
                <a:cs typeface="Calibri" panose="020F0502020204030204" pitchFamily="34" charset="0"/>
              </a:rPr>
              <a:t>Supports our overall health</a:t>
            </a:r>
          </a:p>
          <a:p>
            <a:pPr>
              <a:buClr>
                <a:srgbClr val="E07F25"/>
              </a:buClr>
              <a:buFont typeface="Wingdings" panose="05000000000000000000" pitchFamily="2" charset="2"/>
              <a:buChar char="ü"/>
            </a:pPr>
            <a:r>
              <a:rPr lang="en-US" dirty="0">
                <a:latin typeface="Calibri" panose="020F0502020204030204" pitchFamily="34" charset="0"/>
                <a:cs typeface="Calibri" panose="020F0502020204030204" pitchFamily="34" charset="0"/>
              </a:rPr>
              <a:t>The Canadian Society for Exercise Physiology (CSEP) recommends that children 5-17 move for a total of 60 minutes per day </a:t>
            </a:r>
          </a:p>
          <a:p>
            <a:pPr>
              <a:buClr>
                <a:srgbClr val="E07F25"/>
              </a:buClr>
              <a:buFont typeface="Wingdings" panose="05000000000000000000" pitchFamily="2" charset="2"/>
              <a:buChar char="ü"/>
            </a:pPr>
            <a:endParaRPr lang="en-US" dirty="0">
              <a:latin typeface="Calibri" panose="020F0502020204030204" pitchFamily="34" charset="0"/>
              <a:cs typeface="Calibri" panose="020F0502020204030204" pitchFamily="34" charset="0"/>
            </a:endParaRPr>
          </a:p>
          <a:p>
            <a:endParaRPr lang="en-US" dirty="0">
              <a:solidFill>
                <a:srgbClr val="014D72"/>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FB3811E8-7DB2-78E9-5B49-66DA71AAD9F1}"/>
              </a:ext>
            </a:extLst>
          </p:cNvPr>
          <p:cNvSpPr>
            <a:spLocks noGrp="1"/>
          </p:cNvSpPr>
          <p:nvPr>
            <p:ph type="title"/>
          </p:nvPr>
        </p:nvSpPr>
        <p:spPr>
          <a:xfrm>
            <a:off x="711693" y="5133744"/>
            <a:ext cx="3906606" cy="942543"/>
          </a:xfrm>
        </p:spPr>
        <p:txBody>
          <a:bodyPr>
            <a:normAutofit fontScale="90000"/>
          </a:bodyPr>
          <a:lstStyle/>
          <a:p>
            <a:r>
              <a:rPr lang="en-CA" b="0" i="0" dirty="0">
                <a:effectLst/>
                <a:latin typeface="Calibri" panose="020F0502020204030204" pitchFamily="34" charset="0"/>
                <a:cs typeface="Calibri" panose="020F0502020204030204" pitchFamily="34" charset="0"/>
              </a:rPr>
              <a:t>Why is </a:t>
            </a:r>
            <a:br>
              <a:rPr lang="en-CA" b="0" i="0" dirty="0">
                <a:effectLst/>
                <a:latin typeface="Calibri" panose="020F0502020204030204" pitchFamily="34" charset="0"/>
                <a:cs typeface="Calibri" panose="020F0502020204030204" pitchFamily="34" charset="0"/>
              </a:rPr>
            </a:br>
            <a:r>
              <a:rPr lang="en-CA" b="0" i="0" dirty="0">
                <a:effectLst/>
                <a:latin typeface="Calibri" panose="020F0502020204030204" pitchFamily="34" charset="0"/>
                <a:cs typeface="Calibri" panose="020F0502020204030204" pitchFamily="34" charset="0"/>
              </a:rPr>
              <a:t>Physical Activity important?</a:t>
            </a:r>
            <a:endParaRPr lang="en-US"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C0B8A4B-7804-5DF3-8C12-E8E2CE20D33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71095" y="3730844"/>
            <a:ext cx="1869136" cy="770181"/>
          </a:xfrm>
          <a:prstGeom prst="rect">
            <a:avLst/>
          </a:prstGeom>
        </p:spPr>
      </p:pic>
    </p:spTree>
    <p:extLst>
      <p:ext uri="{BB962C8B-B14F-4D97-AF65-F5344CB8AC3E}">
        <p14:creationId xmlns:p14="http://schemas.microsoft.com/office/powerpoint/2010/main" val="1775632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EF1E51-0EF2-1D1E-CD88-966EDE75A51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900"/>
                    </a14:imgEffect>
                    <a14:imgEffect>
                      <a14:saturation sat="66000"/>
                    </a14:imgEffect>
                  </a14:imgLayer>
                </a14:imgProps>
              </a:ex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13" name="Rectangle 12">
            <a:extLst>
              <a:ext uri="{FF2B5EF4-FFF2-40B4-BE49-F238E27FC236}">
                <a16:creationId xmlns:a16="http://schemas.microsoft.com/office/drawing/2014/main" id="{4B571F49-65D7-4D5A-87C9-6660B3579330}"/>
              </a:ext>
            </a:extLst>
          </p:cNvPr>
          <p:cNvSpPr/>
          <p:nvPr/>
        </p:nvSpPr>
        <p:spPr>
          <a:xfrm>
            <a:off x="-1" y="0"/>
            <a:ext cx="12267880" cy="9510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63E4AAE-BFEE-458B-8DE2-DC3494E580C9}"/>
              </a:ext>
            </a:extLst>
          </p:cNvPr>
          <p:cNvSpPr txBox="1"/>
          <p:nvPr/>
        </p:nvSpPr>
        <p:spPr>
          <a:xfrm>
            <a:off x="195071" y="220947"/>
            <a:ext cx="10747650" cy="646331"/>
          </a:xfrm>
          <a:prstGeom prst="rect">
            <a:avLst/>
          </a:prstGeom>
          <a:noFill/>
          <a:ln>
            <a:noFill/>
          </a:ln>
        </p:spPr>
        <p:txBody>
          <a:bodyPr wrap="square" rtlCol="0">
            <a:spAutoFit/>
          </a:bodyPr>
          <a:lstStyle/>
          <a:p>
            <a:r>
              <a:rPr lang="en-CA" sz="3600" b="1" dirty="0">
                <a:solidFill>
                  <a:srgbClr val="014D72"/>
                </a:solidFill>
                <a:latin typeface="Calibri" panose="020F0502020204030204" pitchFamily="34" charset="0"/>
                <a:cs typeface="Calibri" panose="020F0502020204030204" pitchFamily="34" charset="0"/>
              </a:rPr>
              <a:t>Remember your activities add up!</a:t>
            </a:r>
            <a:endParaRPr lang="en-US" sz="3600" i="0" u="none" strike="noStrike" cap="none" dirty="0">
              <a:solidFill>
                <a:srgbClr val="014D72"/>
              </a:solidFill>
              <a:latin typeface="Calibri" panose="020F0502020204030204" pitchFamily="34" charset="0"/>
              <a:cs typeface="Calibri" panose="020F0502020204030204" pitchFamily="34" charset="0"/>
              <a:sym typeface="Arial"/>
            </a:endParaRPr>
          </a:p>
        </p:txBody>
      </p:sp>
      <p:pic>
        <p:nvPicPr>
          <p:cNvPr id="15" name="Picture 2">
            <a:extLst>
              <a:ext uri="{FF2B5EF4-FFF2-40B4-BE49-F238E27FC236}">
                <a16:creationId xmlns:a16="http://schemas.microsoft.com/office/drawing/2014/main" id="{40B2108A-5A35-4451-AF67-F369D2E346D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702778" y="220946"/>
            <a:ext cx="1294151" cy="53333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2B72BEA-13A4-3F9D-7C0D-B17953FF5871}"/>
              </a:ext>
            </a:extLst>
          </p:cNvPr>
          <p:cNvSpPr/>
          <p:nvPr/>
        </p:nvSpPr>
        <p:spPr>
          <a:xfrm>
            <a:off x="-1" y="2199780"/>
            <a:ext cx="7705423" cy="3032566"/>
          </a:xfrm>
          <a:prstGeom prst="rect">
            <a:avLst/>
          </a:prstGeom>
          <a:solidFill>
            <a:srgbClr val="014D72">
              <a:alpha val="6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A83B64A-5768-38C3-8342-85A7259E67DF}"/>
              </a:ext>
            </a:extLst>
          </p:cNvPr>
          <p:cNvSpPr>
            <a:spLocks noGrp="1"/>
          </p:cNvSpPr>
          <p:nvPr>
            <p:ph idx="1"/>
          </p:nvPr>
        </p:nvSpPr>
        <p:spPr>
          <a:xfrm>
            <a:off x="275385" y="1098476"/>
            <a:ext cx="7209415" cy="1009442"/>
          </a:xfrm>
        </p:spPr>
        <p:txBody>
          <a:bodyPr>
            <a:noAutofit/>
          </a:bodyPr>
          <a:lstStyle/>
          <a:p>
            <a:pPr marL="0" indent="0">
              <a:buNone/>
            </a:pPr>
            <a:r>
              <a:rPr lang="en-CA" sz="2000" b="0" i="0" dirty="0">
                <a:solidFill>
                  <a:schemeClr val="bg1"/>
                </a:solidFill>
                <a:effectLst/>
                <a:latin typeface="Calibri" panose="020F0502020204030204" pitchFamily="34" charset="0"/>
                <a:cs typeface="Calibri" panose="020F0502020204030204" pitchFamily="34" charset="0"/>
              </a:rPr>
              <a:t>Imagine your day is like a puzzle, and every time you do something active, you add a piece to complete the 60-minute puzzle. You don’t have to do all 60 minutes at once—every bit counts!</a:t>
            </a:r>
          </a:p>
        </p:txBody>
      </p:sp>
      <p:sp>
        <p:nvSpPr>
          <p:cNvPr id="7" name="TextBox 6">
            <a:extLst>
              <a:ext uri="{FF2B5EF4-FFF2-40B4-BE49-F238E27FC236}">
                <a16:creationId xmlns:a16="http://schemas.microsoft.com/office/drawing/2014/main" id="{2A24AB17-A051-1B5D-B0E5-C66EDA6E3C9B}"/>
              </a:ext>
            </a:extLst>
          </p:cNvPr>
          <p:cNvSpPr txBox="1"/>
          <p:nvPr/>
        </p:nvSpPr>
        <p:spPr>
          <a:xfrm>
            <a:off x="454149" y="2262039"/>
            <a:ext cx="4193566" cy="2862322"/>
          </a:xfrm>
          <a:prstGeom prst="rect">
            <a:avLst/>
          </a:prstGeom>
          <a:noFill/>
        </p:spPr>
        <p:txBody>
          <a:bodyPr wrap="square" rtlCol="0">
            <a:spAutoFit/>
          </a:bodyPr>
          <a:lstStyle/>
          <a:p>
            <a:r>
              <a:rPr lang="en-CA" b="1" dirty="0">
                <a:solidFill>
                  <a:schemeClr val="bg1"/>
                </a:solidFill>
                <a:latin typeface="Calibri" panose="020F0502020204030204" pitchFamily="34" charset="0"/>
                <a:cs typeface="Calibri" panose="020F0502020204030204" pitchFamily="34" charset="0"/>
              </a:rPr>
              <a:t>For example:</a:t>
            </a:r>
          </a:p>
          <a:p>
            <a:pPr marL="285750" indent="-285750">
              <a:buClr>
                <a:srgbClr val="E07F25"/>
              </a:buClr>
              <a:buFont typeface="System Font Regular"/>
              <a:buChar char="+"/>
            </a:pPr>
            <a:r>
              <a:rPr lang="en-CA" dirty="0">
                <a:solidFill>
                  <a:schemeClr val="bg1"/>
                </a:solidFill>
                <a:latin typeface="Calibri" panose="020F0502020204030204" pitchFamily="34" charset="0"/>
                <a:cs typeface="Calibri" panose="020F0502020204030204" pitchFamily="34" charset="0"/>
              </a:rPr>
              <a:t>You walk or ride your bike to school for </a:t>
            </a:r>
            <a:r>
              <a:rPr lang="en-CA" b="1" dirty="0">
                <a:solidFill>
                  <a:srgbClr val="E07F25"/>
                </a:solidFill>
                <a:latin typeface="Calibri" panose="020F0502020204030204" pitchFamily="34" charset="0"/>
                <a:cs typeface="Calibri" panose="020F0502020204030204" pitchFamily="34" charset="0"/>
              </a:rPr>
              <a:t>15 minutes</a:t>
            </a:r>
            <a:r>
              <a:rPr lang="en-CA" dirty="0">
                <a:solidFill>
                  <a:schemeClr val="bg1"/>
                </a:solidFill>
                <a:latin typeface="Calibri" panose="020F0502020204030204" pitchFamily="34" charset="0"/>
                <a:cs typeface="Calibri" panose="020F0502020204030204" pitchFamily="34" charset="0"/>
              </a:rPr>
              <a:t>.</a:t>
            </a:r>
          </a:p>
          <a:p>
            <a:pPr marL="285750" indent="-285750">
              <a:buClr>
                <a:srgbClr val="E07F25"/>
              </a:buClr>
              <a:buFont typeface="System Font Regular"/>
              <a:buChar char="+"/>
            </a:pPr>
            <a:r>
              <a:rPr lang="en-CA" dirty="0">
                <a:solidFill>
                  <a:schemeClr val="bg1"/>
                </a:solidFill>
                <a:latin typeface="Calibri" panose="020F0502020204030204" pitchFamily="34" charset="0"/>
                <a:cs typeface="Calibri" panose="020F0502020204030204" pitchFamily="34" charset="0"/>
              </a:rPr>
              <a:t>At recess, you play tag or kickball for </a:t>
            </a:r>
            <a:br>
              <a:rPr lang="en-CA" dirty="0">
                <a:solidFill>
                  <a:schemeClr val="bg1"/>
                </a:solidFill>
                <a:latin typeface="Calibri" panose="020F0502020204030204" pitchFamily="34" charset="0"/>
                <a:cs typeface="Calibri" panose="020F0502020204030204" pitchFamily="34" charset="0"/>
              </a:rPr>
            </a:br>
            <a:r>
              <a:rPr lang="en-CA" b="1" dirty="0">
                <a:solidFill>
                  <a:srgbClr val="E07F25"/>
                </a:solidFill>
                <a:latin typeface="Calibri" panose="020F0502020204030204" pitchFamily="34" charset="0"/>
                <a:cs typeface="Calibri" panose="020F0502020204030204" pitchFamily="34" charset="0"/>
              </a:rPr>
              <a:t>20 minutes</a:t>
            </a:r>
            <a:r>
              <a:rPr lang="en-CA" dirty="0">
                <a:solidFill>
                  <a:schemeClr val="bg1"/>
                </a:solidFill>
                <a:latin typeface="Calibri" panose="020F0502020204030204" pitchFamily="34" charset="0"/>
                <a:cs typeface="Calibri" panose="020F0502020204030204" pitchFamily="34" charset="0"/>
              </a:rPr>
              <a:t>.</a:t>
            </a:r>
          </a:p>
          <a:p>
            <a:pPr marL="285750" indent="-285750">
              <a:buClr>
                <a:srgbClr val="E07F25"/>
              </a:buClr>
              <a:buFont typeface="System Font Regular"/>
              <a:buChar char="+"/>
            </a:pPr>
            <a:r>
              <a:rPr lang="en-CA" dirty="0">
                <a:solidFill>
                  <a:schemeClr val="bg1"/>
                </a:solidFill>
                <a:latin typeface="Calibri" panose="020F0502020204030204" pitchFamily="34" charset="0"/>
                <a:cs typeface="Calibri" panose="020F0502020204030204" pitchFamily="34" charset="0"/>
              </a:rPr>
              <a:t>After school, you help walk the dog for </a:t>
            </a:r>
            <a:r>
              <a:rPr lang="en-CA" b="1" dirty="0">
                <a:solidFill>
                  <a:srgbClr val="E07F25"/>
                </a:solidFill>
                <a:latin typeface="Calibri" panose="020F0502020204030204" pitchFamily="34" charset="0"/>
                <a:cs typeface="Calibri" panose="020F0502020204030204" pitchFamily="34" charset="0"/>
              </a:rPr>
              <a:t>10 minutes</a:t>
            </a:r>
            <a:r>
              <a:rPr lang="en-CA" dirty="0">
                <a:solidFill>
                  <a:schemeClr val="bg1"/>
                </a:solidFill>
                <a:latin typeface="Calibri" panose="020F0502020204030204" pitchFamily="34" charset="0"/>
                <a:cs typeface="Calibri" panose="020F0502020204030204" pitchFamily="34" charset="0"/>
              </a:rPr>
              <a:t>.</a:t>
            </a:r>
          </a:p>
          <a:p>
            <a:pPr marL="285750" indent="-285750">
              <a:buClr>
                <a:srgbClr val="E07F25"/>
              </a:buClr>
              <a:buFont typeface="System Font Regular"/>
              <a:buChar char="+"/>
            </a:pPr>
            <a:r>
              <a:rPr lang="en-CA" dirty="0">
                <a:solidFill>
                  <a:schemeClr val="bg1"/>
                </a:solidFill>
                <a:latin typeface="Calibri" panose="020F0502020204030204" pitchFamily="34" charset="0"/>
                <a:cs typeface="Calibri" panose="020F0502020204030204" pitchFamily="34" charset="0"/>
              </a:rPr>
              <a:t>In the evening, you dance to your favorite songs or play a game of basketball with friends for </a:t>
            </a:r>
            <a:r>
              <a:rPr lang="en-CA" b="1" dirty="0">
                <a:solidFill>
                  <a:srgbClr val="E07F25"/>
                </a:solidFill>
                <a:latin typeface="Calibri" panose="020F0502020204030204" pitchFamily="34" charset="0"/>
                <a:cs typeface="Calibri" panose="020F0502020204030204" pitchFamily="34" charset="0"/>
              </a:rPr>
              <a:t>15 minutes</a:t>
            </a:r>
            <a:r>
              <a:rPr lang="en-CA" dirty="0">
                <a:solidFill>
                  <a:schemeClr val="bg1"/>
                </a:solidFill>
                <a:latin typeface="Calibri" panose="020F0502020204030204" pitchFamily="34" charset="0"/>
                <a:cs typeface="Calibri" panose="020F0502020204030204" pitchFamily="34" charset="0"/>
              </a:rPr>
              <a:t>.</a:t>
            </a:r>
          </a:p>
        </p:txBody>
      </p:sp>
      <p:sp>
        <p:nvSpPr>
          <p:cNvPr id="9" name="TextBox 8">
            <a:extLst>
              <a:ext uri="{FF2B5EF4-FFF2-40B4-BE49-F238E27FC236}">
                <a16:creationId xmlns:a16="http://schemas.microsoft.com/office/drawing/2014/main" id="{30AE9E39-07CB-E9F7-7C2E-6540CA5064B2}"/>
              </a:ext>
            </a:extLst>
          </p:cNvPr>
          <p:cNvSpPr txBox="1"/>
          <p:nvPr/>
        </p:nvSpPr>
        <p:spPr>
          <a:xfrm>
            <a:off x="4896411" y="3923387"/>
            <a:ext cx="2588389" cy="584775"/>
          </a:xfrm>
          <a:prstGeom prst="rect">
            <a:avLst/>
          </a:prstGeom>
          <a:noFill/>
        </p:spPr>
        <p:txBody>
          <a:bodyPr wrap="square">
            <a:spAutoFit/>
          </a:bodyPr>
          <a:lstStyle/>
          <a:p>
            <a:r>
              <a:rPr lang="en-CA" sz="3200" b="1" dirty="0">
                <a:solidFill>
                  <a:srgbClr val="E07F25"/>
                </a:solidFill>
                <a:latin typeface="Calibri" panose="020F0502020204030204" pitchFamily="34" charset="0"/>
                <a:cs typeface="Calibri" panose="020F0502020204030204" pitchFamily="34" charset="0"/>
              </a:rPr>
              <a:t>=  60 minutes!</a:t>
            </a:r>
          </a:p>
        </p:txBody>
      </p:sp>
      <p:sp>
        <p:nvSpPr>
          <p:cNvPr id="12" name="TextBox 11">
            <a:extLst>
              <a:ext uri="{FF2B5EF4-FFF2-40B4-BE49-F238E27FC236}">
                <a16:creationId xmlns:a16="http://schemas.microsoft.com/office/drawing/2014/main" id="{459CF519-57FB-E296-34D3-2610BD0869E8}"/>
              </a:ext>
            </a:extLst>
          </p:cNvPr>
          <p:cNvSpPr txBox="1"/>
          <p:nvPr/>
        </p:nvSpPr>
        <p:spPr>
          <a:xfrm>
            <a:off x="4896411" y="2262039"/>
            <a:ext cx="2647876" cy="1754326"/>
          </a:xfrm>
          <a:prstGeom prst="rect">
            <a:avLst/>
          </a:prstGeom>
          <a:noFill/>
        </p:spPr>
        <p:txBody>
          <a:bodyPr wrap="square" rtlCol="0">
            <a:spAutoFit/>
          </a:bodyPr>
          <a:lstStyle/>
          <a:p>
            <a:r>
              <a:rPr lang="en-CA" b="1" dirty="0">
                <a:solidFill>
                  <a:schemeClr val="bg1"/>
                </a:solidFill>
                <a:latin typeface="Calibri" panose="020F0502020204030204" pitchFamily="34" charset="0"/>
                <a:cs typeface="Calibri" panose="020F0502020204030204" pitchFamily="34" charset="0"/>
              </a:rPr>
              <a:t>When you add it up:</a:t>
            </a:r>
            <a:br>
              <a:rPr lang="en-CA" dirty="0">
                <a:solidFill>
                  <a:srgbClr val="014D72"/>
                </a:solidFill>
                <a:latin typeface="Calibri" panose="020F0502020204030204" pitchFamily="34" charset="0"/>
                <a:cs typeface="Calibri" panose="020F0502020204030204" pitchFamily="34" charset="0"/>
              </a:rPr>
            </a:br>
            <a:r>
              <a:rPr lang="en-CA" dirty="0">
                <a:solidFill>
                  <a:srgbClr val="E07F25"/>
                </a:solidFill>
                <a:latin typeface="Calibri" panose="020F0502020204030204" pitchFamily="34" charset="0"/>
                <a:cs typeface="Calibri" panose="020F0502020204030204" pitchFamily="34" charset="0"/>
              </a:rPr>
              <a:t>+ </a:t>
            </a:r>
            <a:r>
              <a:rPr lang="en-CA" b="1" dirty="0">
                <a:solidFill>
                  <a:srgbClr val="E07F25"/>
                </a:solidFill>
                <a:latin typeface="Calibri" panose="020F0502020204030204" pitchFamily="34" charset="0"/>
                <a:cs typeface="Calibri" panose="020F0502020204030204" pitchFamily="34" charset="0"/>
              </a:rPr>
              <a:t>15</a:t>
            </a:r>
            <a:r>
              <a:rPr lang="en-CA" dirty="0">
                <a:solidFill>
                  <a:schemeClr val="bg1"/>
                </a:solidFill>
                <a:latin typeface="Calibri" panose="020F0502020204030204" pitchFamily="34" charset="0"/>
                <a:cs typeface="Calibri" panose="020F0502020204030204" pitchFamily="34" charset="0"/>
              </a:rPr>
              <a:t> (to school) </a:t>
            </a:r>
          </a:p>
          <a:p>
            <a:r>
              <a:rPr lang="en-CA" dirty="0">
                <a:solidFill>
                  <a:srgbClr val="E07F25"/>
                </a:solidFill>
                <a:latin typeface="Calibri" panose="020F0502020204030204" pitchFamily="34" charset="0"/>
                <a:cs typeface="Calibri" panose="020F0502020204030204" pitchFamily="34" charset="0"/>
              </a:rPr>
              <a:t>+ </a:t>
            </a:r>
            <a:r>
              <a:rPr lang="en-CA" b="1" dirty="0">
                <a:solidFill>
                  <a:srgbClr val="E07F25"/>
                </a:solidFill>
                <a:latin typeface="Calibri" panose="020F0502020204030204" pitchFamily="34" charset="0"/>
                <a:cs typeface="Calibri" panose="020F0502020204030204" pitchFamily="34" charset="0"/>
              </a:rPr>
              <a:t>20</a:t>
            </a:r>
            <a:r>
              <a:rPr lang="en-CA" dirty="0">
                <a:solidFill>
                  <a:srgbClr val="E07F25"/>
                </a:solidFill>
                <a:latin typeface="Calibri" panose="020F0502020204030204" pitchFamily="34" charset="0"/>
                <a:cs typeface="Calibri" panose="020F0502020204030204" pitchFamily="34" charset="0"/>
              </a:rPr>
              <a:t> </a:t>
            </a:r>
            <a:r>
              <a:rPr lang="en-CA" dirty="0">
                <a:solidFill>
                  <a:schemeClr val="bg1"/>
                </a:solidFill>
                <a:latin typeface="Calibri" panose="020F0502020204030204" pitchFamily="34" charset="0"/>
                <a:cs typeface="Calibri" panose="020F0502020204030204" pitchFamily="34" charset="0"/>
              </a:rPr>
              <a:t>(recess) </a:t>
            </a:r>
          </a:p>
          <a:p>
            <a:r>
              <a:rPr lang="en-CA" dirty="0">
                <a:solidFill>
                  <a:srgbClr val="E07F25"/>
                </a:solidFill>
                <a:latin typeface="Calibri" panose="020F0502020204030204" pitchFamily="34" charset="0"/>
                <a:cs typeface="Calibri" panose="020F0502020204030204" pitchFamily="34" charset="0"/>
              </a:rPr>
              <a:t>+ </a:t>
            </a:r>
            <a:r>
              <a:rPr lang="en-CA" b="1" dirty="0">
                <a:solidFill>
                  <a:srgbClr val="E07F25"/>
                </a:solidFill>
                <a:latin typeface="Calibri" panose="020F0502020204030204" pitchFamily="34" charset="0"/>
                <a:cs typeface="Calibri" panose="020F0502020204030204" pitchFamily="34" charset="0"/>
              </a:rPr>
              <a:t>10</a:t>
            </a:r>
            <a:r>
              <a:rPr lang="en-CA" dirty="0">
                <a:solidFill>
                  <a:srgbClr val="E07F25"/>
                </a:solidFill>
                <a:latin typeface="Calibri" panose="020F0502020204030204" pitchFamily="34" charset="0"/>
                <a:cs typeface="Calibri" panose="020F0502020204030204" pitchFamily="34" charset="0"/>
              </a:rPr>
              <a:t> </a:t>
            </a:r>
            <a:r>
              <a:rPr lang="en-CA" dirty="0">
                <a:solidFill>
                  <a:schemeClr val="bg1"/>
                </a:solidFill>
                <a:latin typeface="Calibri" panose="020F0502020204030204" pitchFamily="34" charset="0"/>
                <a:cs typeface="Calibri" panose="020F0502020204030204" pitchFamily="34" charset="0"/>
              </a:rPr>
              <a:t>(dog walk) </a:t>
            </a:r>
          </a:p>
          <a:p>
            <a:r>
              <a:rPr lang="en-CA" dirty="0">
                <a:solidFill>
                  <a:srgbClr val="E07F25"/>
                </a:solidFill>
                <a:latin typeface="Calibri" panose="020F0502020204030204" pitchFamily="34" charset="0"/>
                <a:cs typeface="Calibri" panose="020F0502020204030204" pitchFamily="34" charset="0"/>
              </a:rPr>
              <a:t>+ </a:t>
            </a:r>
            <a:r>
              <a:rPr lang="en-CA" b="1" dirty="0">
                <a:solidFill>
                  <a:srgbClr val="E07F25"/>
                </a:solidFill>
                <a:latin typeface="Calibri" panose="020F0502020204030204" pitchFamily="34" charset="0"/>
                <a:cs typeface="Calibri" panose="020F0502020204030204" pitchFamily="34" charset="0"/>
              </a:rPr>
              <a:t>15</a:t>
            </a:r>
            <a:r>
              <a:rPr lang="en-CA" dirty="0">
                <a:solidFill>
                  <a:srgbClr val="E07F25"/>
                </a:solidFill>
                <a:latin typeface="Calibri" panose="020F0502020204030204" pitchFamily="34" charset="0"/>
                <a:cs typeface="Calibri" panose="020F0502020204030204" pitchFamily="34" charset="0"/>
              </a:rPr>
              <a:t> </a:t>
            </a:r>
            <a:r>
              <a:rPr lang="en-CA" dirty="0">
                <a:solidFill>
                  <a:schemeClr val="bg1"/>
                </a:solidFill>
                <a:latin typeface="Calibri" panose="020F0502020204030204" pitchFamily="34" charset="0"/>
                <a:cs typeface="Calibri" panose="020F0502020204030204" pitchFamily="34" charset="0"/>
              </a:rPr>
              <a:t>(dancing/basketball)</a:t>
            </a:r>
            <a:endParaRPr lang="en-US" dirty="0">
              <a:solidFill>
                <a:schemeClr val="bg1"/>
              </a:solidFill>
            </a:endParaRPr>
          </a:p>
          <a:p>
            <a:endParaRPr lang="en-US" dirty="0"/>
          </a:p>
        </p:txBody>
      </p:sp>
      <p:sp>
        <p:nvSpPr>
          <p:cNvPr id="4" name="TextBox 3">
            <a:extLst>
              <a:ext uri="{FF2B5EF4-FFF2-40B4-BE49-F238E27FC236}">
                <a16:creationId xmlns:a16="http://schemas.microsoft.com/office/drawing/2014/main" id="{EC867C46-A9AE-464A-B293-5658F3122759}"/>
              </a:ext>
            </a:extLst>
          </p:cNvPr>
          <p:cNvSpPr txBox="1"/>
          <p:nvPr/>
        </p:nvSpPr>
        <p:spPr>
          <a:xfrm>
            <a:off x="355275" y="5434665"/>
            <a:ext cx="7687949" cy="1477328"/>
          </a:xfrm>
          <a:prstGeom prst="rect">
            <a:avLst/>
          </a:prstGeom>
          <a:noFill/>
        </p:spPr>
        <p:txBody>
          <a:bodyPr wrap="square" rtlCol="0">
            <a:spAutoFit/>
          </a:bodyPr>
          <a:lstStyle/>
          <a:p>
            <a:r>
              <a:rPr lang="en-CA" sz="1800" b="0" i="0" dirty="0">
                <a:solidFill>
                  <a:schemeClr val="bg1"/>
                </a:solidFill>
                <a:effectLst/>
                <a:latin typeface="Calibri" panose="020F0502020204030204" pitchFamily="34" charset="0"/>
                <a:cs typeface="Calibri" panose="020F0502020204030204" pitchFamily="34" charset="0"/>
              </a:rPr>
              <a:t>So, all the things you do—walking, playing, dancing, or even helping with chores—can add up to help you meet your daily goal. You can split your activity into smaller chunks throughout the day, and it all counts toward feeling stronger, healthier, and more energetic</a:t>
            </a:r>
          </a:p>
          <a:p>
            <a:endParaRPr lang="en-US" dirty="0"/>
          </a:p>
        </p:txBody>
      </p:sp>
      <p:cxnSp>
        <p:nvCxnSpPr>
          <p:cNvPr id="10" name="Straight Connector 9">
            <a:extLst>
              <a:ext uri="{FF2B5EF4-FFF2-40B4-BE49-F238E27FC236}">
                <a16:creationId xmlns:a16="http://schemas.microsoft.com/office/drawing/2014/main" id="{33CB327A-6DBB-4CB7-9AA3-FD59286258EC}"/>
              </a:ext>
            </a:extLst>
          </p:cNvPr>
          <p:cNvCxnSpPr/>
          <p:nvPr/>
        </p:nvCxnSpPr>
        <p:spPr>
          <a:xfrm>
            <a:off x="4985518" y="3867271"/>
            <a:ext cx="2376276" cy="0"/>
          </a:xfrm>
          <a:prstGeom prst="line">
            <a:avLst/>
          </a:prstGeom>
          <a:ln w="38100">
            <a:solidFill>
              <a:srgbClr val="E07F25"/>
            </a:solidFill>
          </a:ln>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890FAC65-468B-4D9F-BCA1-17A1F9CBF790}"/>
              </a:ext>
            </a:extLst>
          </p:cNvPr>
          <p:cNvSpPr/>
          <p:nvPr/>
        </p:nvSpPr>
        <p:spPr>
          <a:xfrm rot="5400000">
            <a:off x="1406330" y="-550716"/>
            <a:ext cx="111922" cy="2924579"/>
          </a:xfrm>
          <a:prstGeom prst="rect">
            <a:avLst/>
          </a:prstGeom>
          <a:solidFill>
            <a:srgbClr val="D77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3251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826F99-AC36-E6C1-B77C-A4AF43F42C23}"/>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flipH="1">
            <a:off x="0" y="2822"/>
            <a:ext cx="12195895" cy="6855178"/>
          </a:xfrm>
          <a:prstGeom prst="rect">
            <a:avLst/>
          </a:prstGeom>
        </p:spPr>
      </p:pic>
      <p:sp>
        <p:nvSpPr>
          <p:cNvPr id="2" name="Title 1">
            <a:extLst>
              <a:ext uri="{FF2B5EF4-FFF2-40B4-BE49-F238E27FC236}">
                <a16:creationId xmlns:a16="http://schemas.microsoft.com/office/drawing/2014/main" id="{0AF28E7D-2EAB-D298-39F7-E2C244280157}"/>
              </a:ext>
            </a:extLst>
          </p:cNvPr>
          <p:cNvSpPr>
            <a:spLocks noGrp="1"/>
          </p:cNvSpPr>
          <p:nvPr>
            <p:ph type="title"/>
          </p:nvPr>
        </p:nvSpPr>
        <p:spPr>
          <a:xfrm>
            <a:off x="711693" y="4682331"/>
            <a:ext cx="3223700" cy="942543"/>
          </a:xfrm>
        </p:spPr>
        <p:txBody>
          <a:bodyPr>
            <a:normAutofit fontScale="90000"/>
          </a:bodyPr>
          <a:lstStyle/>
          <a:p>
            <a:r>
              <a:rPr lang="en-CA" b="0" i="0" dirty="0">
                <a:solidFill>
                  <a:schemeClr val="bg1"/>
                </a:solidFill>
                <a:effectLst/>
                <a:latin typeface="Calibri" panose="020F0502020204030204" pitchFamily="34" charset="0"/>
                <a:cs typeface="Calibri" panose="020F0502020204030204" pitchFamily="34" charset="0"/>
              </a:rPr>
              <a:t>What does the Middle Years Development </a:t>
            </a:r>
            <a:r>
              <a:rPr lang="en-CA" dirty="0">
                <a:solidFill>
                  <a:schemeClr val="bg1"/>
                </a:solidFill>
                <a:latin typeface="Calibri" panose="020F0502020204030204" pitchFamily="34" charset="0"/>
                <a:cs typeface="Calibri" panose="020F0502020204030204" pitchFamily="34" charset="0"/>
              </a:rPr>
              <a:t>Instrument tell </a:t>
            </a:r>
            <a:r>
              <a:rPr lang="en-CA" b="0" i="0" dirty="0">
                <a:solidFill>
                  <a:schemeClr val="bg1"/>
                </a:solidFill>
                <a:effectLst/>
                <a:latin typeface="Calibri" panose="020F0502020204030204" pitchFamily="34" charset="0"/>
                <a:cs typeface="Calibri" panose="020F0502020204030204" pitchFamily="34" charset="0"/>
              </a:rPr>
              <a:t>us?</a:t>
            </a:r>
            <a:br>
              <a:rPr lang="en-CA" b="0" i="0" dirty="0">
                <a:solidFill>
                  <a:schemeClr val="bg1"/>
                </a:solidFill>
                <a:effectLst/>
                <a:latin typeface="Calibri" panose="020F0502020204030204" pitchFamily="34" charset="0"/>
                <a:cs typeface="Calibri" panose="020F0502020204030204" pitchFamily="34" charset="0"/>
              </a:rPr>
            </a:br>
            <a:endParaRPr lang="en-US" dirty="0">
              <a:solidFill>
                <a:schemeClr val="bg1"/>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EE48A77D-87E6-D193-14E6-66C068777FBC}"/>
              </a:ext>
            </a:extLst>
          </p:cNvPr>
          <p:cNvSpPr>
            <a:spLocks noGrp="1"/>
          </p:cNvSpPr>
          <p:nvPr>
            <p:ph idx="1"/>
          </p:nvPr>
        </p:nvSpPr>
        <p:spPr>
          <a:xfrm>
            <a:off x="4768770" y="2506662"/>
            <a:ext cx="6991108" cy="4351338"/>
          </a:xfrm>
        </p:spPr>
        <p:txBody>
          <a:bodyPr>
            <a:normAutofit/>
          </a:bodyPr>
          <a:lstStyle/>
          <a:p>
            <a:pPr algn="l">
              <a:buClr>
                <a:srgbClr val="E07F25"/>
              </a:buClr>
              <a:buFont typeface="Wingdings" pitchFamily="2" charset="2"/>
              <a:buChar char="ü"/>
            </a:pPr>
            <a:r>
              <a:rPr lang="en-CA" b="0" i="0" dirty="0">
                <a:solidFill>
                  <a:schemeClr val="bg1"/>
                </a:solidFill>
                <a:effectLst/>
                <a:latin typeface="Calibri" panose="020F0502020204030204" pitchFamily="34" charset="0"/>
                <a:cs typeface="Calibri" panose="020F0502020204030204" pitchFamily="34" charset="0"/>
              </a:rPr>
              <a:t>Regular physical activity is linked to better self-esteem, self-concept, resilience, and overall well-being in children and adolescents</a:t>
            </a:r>
          </a:p>
          <a:p>
            <a:pPr algn="l">
              <a:buClr>
                <a:srgbClr val="E07F25"/>
              </a:buClr>
              <a:buFont typeface="Wingdings" pitchFamily="2" charset="2"/>
              <a:buChar char="ü"/>
            </a:pPr>
            <a:r>
              <a:rPr lang="en-CA" b="0" i="0" dirty="0">
                <a:solidFill>
                  <a:schemeClr val="bg1"/>
                </a:solidFill>
                <a:effectLst/>
                <a:latin typeface="Calibri" panose="020F0502020204030204" pitchFamily="34" charset="0"/>
                <a:cs typeface="Calibri" panose="020F0502020204030204" pitchFamily="34" charset="0"/>
              </a:rPr>
              <a:t>Children who feel better physically are more likely to feel better emotionally and have healthier relationships</a:t>
            </a:r>
          </a:p>
          <a:p>
            <a:pPr algn="l">
              <a:buClr>
                <a:srgbClr val="E07F25"/>
              </a:buClr>
              <a:buFont typeface="Wingdings" pitchFamily="2" charset="2"/>
              <a:buChar char="ü"/>
            </a:pPr>
            <a:r>
              <a:rPr lang="en-CA" b="0" i="0" dirty="0">
                <a:solidFill>
                  <a:schemeClr val="bg1"/>
                </a:solidFill>
                <a:effectLst/>
                <a:latin typeface="Calibri" panose="020F0502020204030204" pitchFamily="34" charset="0"/>
                <a:cs typeface="Calibri" panose="020F0502020204030204" pitchFamily="34" charset="0"/>
              </a:rPr>
              <a:t>Vigorous daily physical activity helps students have a good night's sleep and be more alert and engaged in school</a:t>
            </a:r>
            <a:endParaRPr lang="en-US" b="0" i="0" dirty="0">
              <a:solidFill>
                <a:schemeClr val="bg1"/>
              </a:solidFill>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4EC4812-9348-011A-4347-378F99A4A49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71095" y="2506662"/>
            <a:ext cx="1869136" cy="770181"/>
          </a:xfrm>
          <a:prstGeom prst="rect">
            <a:avLst/>
          </a:prstGeom>
        </p:spPr>
      </p:pic>
    </p:spTree>
    <p:extLst>
      <p:ext uri="{BB962C8B-B14F-4D97-AF65-F5344CB8AC3E}">
        <p14:creationId xmlns:p14="http://schemas.microsoft.com/office/powerpoint/2010/main" val="3294936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805934-84BA-4D93-91DC-CD49E1E0E9BD}"/>
              </a:ext>
            </a:extLst>
          </p:cNvPr>
          <p:cNvPicPr>
            <a:picLocks noChangeAspect="1"/>
          </p:cNvPicPr>
          <p:nvPr/>
        </p:nvPicPr>
        <p:blipFill rotWithShape="1">
          <a:blip r:embed="rId4"/>
          <a:srcRect l="20193" t="24659" r="1021" b="8846"/>
          <a:stretch>
            <a:fillRect/>
          </a:stretch>
        </p:blipFill>
        <p:spPr>
          <a:xfrm>
            <a:off x="0" y="111923"/>
            <a:ext cx="12192000" cy="6858000"/>
          </a:xfrm>
          <a:prstGeom prst="rect">
            <a:avLst/>
          </a:prstGeom>
        </p:spPr>
      </p:pic>
      <p:sp>
        <p:nvSpPr>
          <p:cNvPr id="3" name="Content Placeholder 2">
            <a:extLst>
              <a:ext uri="{FF2B5EF4-FFF2-40B4-BE49-F238E27FC236}">
                <a16:creationId xmlns:a16="http://schemas.microsoft.com/office/drawing/2014/main" id="{A4724552-53B5-19E0-B6F1-0B02FF96F112}"/>
              </a:ext>
            </a:extLst>
          </p:cNvPr>
          <p:cNvSpPr>
            <a:spLocks noGrp="1"/>
          </p:cNvSpPr>
          <p:nvPr>
            <p:ph idx="1"/>
          </p:nvPr>
        </p:nvSpPr>
        <p:spPr>
          <a:xfrm>
            <a:off x="545753" y="5528209"/>
            <a:ext cx="5692504" cy="1329791"/>
          </a:xfrm>
        </p:spPr>
        <p:txBody>
          <a:bodyPr>
            <a:normAutofit/>
          </a:bodyPr>
          <a:lstStyle/>
          <a:p>
            <a:pPr>
              <a:buClr>
                <a:srgbClr val="E07F25"/>
              </a:buClr>
              <a:buFont typeface="Wingdings" panose="05000000000000000000" pitchFamily="2" charset="2"/>
              <a:buChar char="ü"/>
            </a:pPr>
            <a:r>
              <a:rPr lang="en-US" dirty="0">
                <a:latin typeface="Calibri" panose="020F0502020204030204" pitchFamily="34" charset="0"/>
                <a:cs typeface="Calibri" panose="020F0502020204030204" pitchFamily="34" charset="0"/>
              </a:rPr>
              <a:t>Lets move and feel the difference</a:t>
            </a:r>
          </a:p>
          <a:p>
            <a:pPr>
              <a:buClr>
                <a:srgbClr val="E07F25"/>
              </a:buClr>
              <a:buFont typeface="Wingdings" panose="05000000000000000000" pitchFamily="2" charset="2"/>
              <a:buChar char="ü"/>
            </a:pPr>
            <a:r>
              <a:rPr lang="en-US" dirty="0">
                <a:latin typeface="Calibri" panose="020F0502020204030204" pitchFamily="34" charset="0"/>
                <a:cs typeface="Calibri" panose="020F0502020204030204" pitchFamily="34" charset="0"/>
              </a:rPr>
              <a:t>How do you feel after moving?</a:t>
            </a:r>
          </a:p>
        </p:txBody>
      </p:sp>
      <p:sp>
        <p:nvSpPr>
          <p:cNvPr id="7" name="Rectangle 6">
            <a:extLst>
              <a:ext uri="{FF2B5EF4-FFF2-40B4-BE49-F238E27FC236}">
                <a16:creationId xmlns:a16="http://schemas.microsoft.com/office/drawing/2014/main" id="{9C777F4D-815E-4BB0-82DF-904F95DD5910}"/>
              </a:ext>
            </a:extLst>
          </p:cNvPr>
          <p:cNvSpPr/>
          <p:nvPr/>
        </p:nvSpPr>
        <p:spPr>
          <a:xfrm>
            <a:off x="-81023" y="-11574"/>
            <a:ext cx="12348903" cy="86727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E468774-0C42-4F46-AA0A-772ED82162EB}"/>
              </a:ext>
            </a:extLst>
          </p:cNvPr>
          <p:cNvSpPr txBox="1"/>
          <p:nvPr/>
        </p:nvSpPr>
        <p:spPr>
          <a:xfrm>
            <a:off x="195071" y="220947"/>
            <a:ext cx="10747650" cy="646331"/>
          </a:xfrm>
          <a:prstGeom prst="rect">
            <a:avLst/>
          </a:prstGeom>
          <a:noFill/>
          <a:ln>
            <a:noFill/>
          </a:ln>
        </p:spPr>
        <p:txBody>
          <a:bodyPr wrap="square" rtlCol="0">
            <a:spAutoFit/>
          </a:bodyPr>
          <a:lstStyle/>
          <a:p>
            <a:r>
              <a:rPr lang="en-CA" sz="3600" b="1" dirty="0">
                <a:solidFill>
                  <a:srgbClr val="014D72"/>
                </a:solidFill>
                <a:latin typeface="Calibri" panose="020F0502020204030204" pitchFamily="34" charset="0"/>
                <a:cs typeface="Calibri" panose="020F0502020204030204" pitchFamily="34" charset="0"/>
              </a:rPr>
              <a:t>Activity 1: Movement and Mood</a:t>
            </a:r>
            <a:endParaRPr lang="en-US" sz="3600" i="0" u="none" strike="noStrike" cap="none" dirty="0">
              <a:solidFill>
                <a:srgbClr val="014D72"/>
              </a:solidFill>
              <a:latin typeface="Calibri" panose="020F0502020204030204" pitchFamily="34" charset="0"/>
              <a:cs typeface="Calibri" panose="020F0502020204030204" pitchFamily="34" charset="0"/>
              <a:sym typeface="Arial"/>
            </a:endParaRPr>
          </a:p>
        </p:txBody>
      </p:sp>
      <p:pic>
        <p:nvPicPr>
          <p:cNvPr id="9" name="Picture 2">
            <a:extLst>
              <a:ext uri="{FF2B5EF4-FFF2-40B4-BE49-F238E27FC236}">
                <a16:creationId xmlns:a16="http://schemas.microsoft.com/office/drawing/2014/main" id="{0AE164DC-382F-4B59-AFFA-B1501017A34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702778" y="220946"/>
            <a:ext cx="1294151" cy="5333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69C601D-09F4-6749-769C-1040D6CB2D7A}"/>
              </a:ext>
            </a:extLst>
          </p:cNvPr>
          <p:cNvSpPr txBox="1"/>
          <p:nvPr/>
        </p:nvSpPr>
        <p:spPr>
          <a:xfrm>
            <a:off x="6641753" y="5528209"/>
            <a:ext cx="5080374" cy="954107"/>
          </a:xfrm>
          <a:prstGeom prst="rect">
            <a:avLst/>
          </a:prstGeom>
          <a:noFill/>
        </p:spPr>
        <p:txBody>
          <a:bodyPr wrap="square">
            <a:spAutoFit/>
          </a:bodyPr>
          <a:lstStyle/>
          <a:p>
            <a:pPr>
              <a:buClr>
                <a:srgbClr val="E07F25"/>
              </a:buClr>
              <a:buFont typeface="Wingdings" panose="05000000000000000000" pitchFamily="2" charset="2"/>
              <a:buChar char="ü"/>
            </a:pPr>
            <a:r>
              <a:rPr lang="en-US" sz="2800" dirty="0">
                <a:latin typeface="Calibri" panose="020F0502020204030204" pitchFamily="34" charset="0"/>
                <a:cs typeface="Calibri" panose="020F0502020204030204" pitchFamily="34" charset="0"/>
              </a:rPr>
              <a:t>Do you feel more energized?</a:t>
            </a:r>
          </a:p>
          <a:p>
            <a:pPr>
              <a:buClr>
                <a:srgbClr val="E07F25"/>
              </a:buClr>
              <a:buFont typeface="Wingdings" panose="05000000000000000000" pitchFamily="2" charset="2"/>
              <a:buChar char="ü"/>
            </a:pPr>
            <a:r>
              <a:rPr lang="en-US" sz="2800" dirty="0">
                <a:latin typeface="Calibri" panose="020F0502020204030204" pitchFamily="34" charset="0"/>
                <a:cs typeface="Calibri" panose="020F0502020204030204" pitchFamily="34" charset="0"/>
              </a:rPr>
              <a:t>Did your mood change?</a:t>
            </a:r>
          </a:p>
        </p:txBody>
      </p:sp>
      <p:sp>
        <p:nvSpPr>
          <p:cNvPr id="6" name="Rectangle 5">
            <a:extLst>
              <a:ext uri="{FF2B5EF4-FFF2-40B4-BE49-F238E27FC236}">
                <a16:creationId xmlns:a16="http://schemas.microsoft.com/office/drawing/2014/main" id="{6FD22190-D4C5-AB83-5FD4-B733B1B2546C}"/>
              </a:ext>
            </a:extLst>
          </p:cNvPr>
          <p:cNvSpPr/>
          <p:nvPr/>
        </p:nvSpPr>
        <p:spPr>
          <a:xfrm rot="5400000">
            <a:off x="1406330" y="-550716"/>
            <a:ext cx="111922" cy="2924579"/>
          </a:xfrm>
          <a:prstGeom prst="rect">
            <a:avLst/>
          </a:prstGeom>
          <a:solidFill>
            <a:srgbClr val="D77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0353661"/>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03131F-2D72-4A19-AF7E-AC1D41CFD1A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flipH="1">
            <a:off x="0" y="155728"/>
            <a:ext cx="12192000" cy="6858000"/>
          </a:xfrm>
          <a:prstGeom prst="rect">
            <a:avLst/>
          </a:prstGeom>
        </p:spPr>
      </p:pic>
      <p:sp>
        <p:nvSpPr>
          <p:cNvPr id="3" name="Content Placeholder 2">
            <a:extLst>
              <a:ext uri="{FF2B5EF4-FFF2-40B4-BE49-F238E27FC236}">
                <a16:creationId xmlns:a16="http://schemas.microsoft.com/office/drawing/2014/main" id="{BF6B76D9-C9DE-7B9F-0CCC-BD81CC34D99A}"/>
              </a:ext>
            </a:extLst>
          </p:cNvPr>
          <p:cNvSpPr>
            <a:spLocks noGrp="1"/>
          </p:cNvSpPr>
          <p:nvPr>
            <p:ph idx="1"/>
          </p:nvPr>
        </p:nvSpPr>
        <p:spPr>
          <a:xfrm>
            <a:off x="5275653" y="1237075"/>
            <a:ext cx="6296450" cy="4351338"/>
          </a:xfrm>
        </p:spPr>
        <p:txBody>
          <a:bodyPr/>
          <a:lstStyle/>
          <a:p>
            <a:pPr marL="0" indent="0">
              <a:buNone/>
            </a:pPr>
            <a:r>
              <a:rPr lang="en-US" sz="2400" b="1" dirty="0">
                <a:latin typeface="Calibri" panose="020F0502020204030204" pitchFamily="34" charset="0"/>
                <a:ea typeface="Calibri" panose="020F0502020204030204" pitchFamily="34" charset="0"/>
                <a:cs typeface="Calibri" panose="020F0502020204030204" pitchFamily="34" charset="0"/>
              </a:rPr>
              <a:t>On your handout </a:t>
            </a:r>
          </a:p>
          <a:p>
            <a:pPr marL="0" indent="0">
              <a:buClr>
                <a:srgbClr val="E07F25"/>
              </a:buClr>
              <a:buNone/>
            </a:pPr>
            <a:r>
              <a:rPr lang="en-US" sz="2400" dirty="0">
                <a:latin typeface="Calibri" panose="020F0502020204030204" pitchFamily="34" charset="0"/>
                <a:ea typeface="Calibri" panose="020F0502020204030204" pitchFamily="34" charset="0"/>
                <a:cs typeface="Calibri" panose="020F0502020204030204" pitchFamily="34" charset="0"/>
              </a:rPr>
              <a:t>Write down two activities you would like to try. </a:t>
            </a:r>
            <a:br>
              <a:rPr lang="en-US" sz="2400" dirty="0">
                <a:latin typeface="Calibri" panose="020F0502020204030204" pitchFamily="34" charset="0"/>
                <a:ea typeface="Calibri" panose="020F0502020204030204" pitchFamily="34" charset="0"/>
                <a:cs typeface="Calibri" panose="020F0502020204030204" pitchFamily="34" charset="0"/>
              </a:rPr>
            </a:br>
            <a:r>
              <a:rPr lang="en-US" sz="2400" dirty="0">
                <a:latin typeface="Calibri" panose="020F0502020204030204" pitchFamily="34" charset="0"/>
                <a:ea typeface="Calibri" panose="020F0502020204030204" pitchFamily="34" charset="0"/>
                <a:cs typeface="Calibri" panose="020F0502020204030204" pitchFamily="34" charset="0"/>
              </a:rPr>
              <a:t>Example: this week I would like to try doing tree yoga pose every night </a:t>
            </a:r>
          </a:p>
          <a:p>
            <a:pPr marL="0" indent="0">
              <a:buClr>
                <a:srgbClr val="E07F25"/>
              </a:buClr>
              <a:buNone/>
            </a:pPr>
            <a:r>
              <a:rPr lang="en-US" sz="2400" dirty="0">
                <a:latin typeface="Calibri" panose="020F0502020204030204" pitchFamily="34" charset="0"/>
                <a:ea typeface="Calibri" panose="020F0502020204030204" pitchFamily="34" charset="0"/>
                <a:cs typeface="Calibri" panose="020F0502020204030204" pitchFamily="34" charset="0"/>
              </a:rPr>
              <a:t>You can choose from this list or come up </a:t>
            </a:r>
            <a:br>
              <a:rPr lang="en-US" sz="2400" dirty="0">
                <a:latin typeface="Calibri" panose="020F0502020204030204" pitchFamily="34" charset="0"/>
                <a:ea typeface="Calibri" panose="020F0502020204030204" pitchFamily="34" charset="0"/>
                <a:cs typeface="Calibri" panose="020F0502020204030204" pitchFamily="34" charset="0"/>
              </a:rPr>
            </a:br>
            <a:r>
              <a:rPr lang="en-US" sz="2400" dirty="0">
                <a:latin typeface="Calibri" panose="020F0502020204030204" pitchFamily="34" charset="0"/>
                <a:ea typeface="Calibri" panose="020F0502020204030204" pitchFamily="34" charset="0"/>
                <a:cs typeface="Calibri" panose="020F0502020204030204" pitchFamily="34" charset="0"/>
              </a:rPr>
              <a:t>with your own ideas:</a:t>
            </a:r>
          </a:p>
        </p:txBody>
      </p:sp>
      <p:sp>
        <p:nvSpPr>
          <p:cNvPr id="6" name="Title 1">
            <a:extLst>
              <a:ext uri="{FF2B5EF4-FFF2-40B4-BE49-F238E27FC236}">
                <a16:creationId xmlns:a16="http://schemas.microsoft.com/office/drawing/2014/main" id="{CEA94668-F08E-4618-8587-BB0F0F48D49E}"/>
              </a:ext>
            </a:extLst>
          </p:cNvPr>
          <p:cNvSpPr txBox="1">
            <a:spLocks/>
          </p:cNvSpPr>
          <p:nvPr/>
        </p:nvSpPr>
        <p:spPr>
          <a:xfrm>
            <a:off x="1234245" y="-102758"/>
            <a:ext cx="59586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014D72"/>
                </a:solidFill>
                <a:latin typeface="Calibri" panose="020F0502020204030204" pitchFamily="34" charset="0"/>
                <a:ea typeface="Calibri" panose="020F0502020204030204" pitchFamily="34" charset="0"/>
                <a:cs typeface="Calibri" panose="020F0502020204030204" pitchFamily="34" charset="0"/>
              </a:rPr>
              <a:t>Activities to try out </a:t>
            </a:r>
          </a:p>
        </p:txBody>
      </p:sp>
      <p:sp>
        <p:nvSpPr>
          <p:cNvPr id="12" name="TextBox 11">
            <a:extLst>
              <a:ext uri="{FF2B5EF4-FFF2-40B4-BE49-F238E27FC236}">
                <a16:creationId xmlns:a16="http://schemas.microsoft.com/office/drawing/2014/main" id="{0461B3AD-AB6A-4330-BE76-6DF44F723342}"/>
              </a:ext>
            </a:extLst>
          </p:cNvPr>
          <p:cNvSpPr txBox="1"/>
          <p:nvPr/>
        </p:nvSpPr>
        <p:spPr>
          <a:xfrm>
            <a:off x="6567696" y="3654636"/>
            <a:ext cx="4782157" cy="2308324"/>
          </a:xfrm>
          <a:prstGeom prst="rect">
            <a:avLst/>
          </a:prstGeom>
          <a:noFill/>
        </p:spPr>
        <p:txBody>
          <a:bodyPr wrap="square" rtlCol="0">
            <a:spAutoFit/>
          </a:bodyPr>
          <a:lstStyle/>
          <a:p>
            <a:pPr marL="342900" indent="-342900" fontAlgn="base">
              <a:buClr>
                <a:srgbClr val="E07F25"/>
              </a:buClr>
              <a:buFont typeface="Wingdings" pitchFamily="2" charset="2"/>
              <a:buChar char="ü"/>
            </a:pPr>
            <a:r>
              <a:rPr lang="en-CA" sz="2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Dancing to my favorite song </a:t>
            </a:r>
          </a:p>
          <a:p>
            <a:pPr marL="342900" indent="-342900" fontAlgn="base">
              <a:buClr>
                <a:srgbClr val="E07F25"/>
              </a:buClr>
              <a:buFont typeface="Wingdings" pitchFamily="2" charset="2"/>
              <a:buChar char="ü"/>
            </a:pPr>
            <a:r>
              <a:rPr lang="en-CA" sz="2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Playing a sport with friends </a:t>
            </a:r>
          </a:p>
          <a:p>
            <a:pPr marL="342900" indent="-342900" fontAlgn="base">
              <a:buClr>
                <a:srgbClr val="E07F25"/>
              </a:buClr>
              <a:buFont typeface="Wingdings" pitchFamily="2" charset="2"/>
              <a:buChar char="ü"/>
            </a:pPr>
            <a:r>
              <a:rPr lang="en-CA" sz="2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Going for a bike ride </a:t>
            </a:r>
          </a:p>
          <a:p>
            <a:pPr marL="342900" indent="-342900" fontAlgn="base">
              <a:buClr>
                <a:srgbClr val="E07F25"/>
              </a:buClr>
              <a:buFont typeface="Wingdings" pitchFamily="2" charset="2"/>
              <a:buChar char="ü"/>
            </a:pPr>
            <a:r>
              <a:rPr lang="en-CA" sz="2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Trying a new yoga pose </a:t>
            </a:r>
          </a:p>
          <a:p>
            <a:pPr marL="342900" indent="-342900" fontAlgn="base">
              <a:buClr>
                <a:srgbClr val="E07F25"/>
              </a:buClr>
              <a:buFont typeface="Wingdings" pitchFamily="2" charset="2"/>
              <a:buChar char="ü"/>
            </a:pPr>
            <a:r>
              <a:rPr lang="en-CA" sz="2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Having a jump rope contest </a:t>
            </a:r>
          </a:p>
          <a:p>
            <a:pPr marL="342900" indent="-342900" fontAlgn="base">
              <a:buClr>
                <a:srgbClr val="E07F25"/>
              </a:buClr>
              <a:buFont typeface="Wingdings" pitchFamily="2" charset="2"/>
              <a:buChar char="ü"/>
            </a:pPr>
            <a:r>
              <a:rPr lang="en-CA" sz="2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Creating an obstacle course</a:t>
            </a:r>
            <a:endParaRPr lang="en-US" dirty="0"/>
          </a:p>
        </p:txBody>
      </p:sp>
      <p:sp>
        <p:nvSpPr>
          <p:cNvPr id="15" name="Rectangle 14">
            <a:extLst>
              <a:ext uri="{FF2B5EF4-FFF2-40B4-BE49-F238E27FC236}">
                <a16:creationId xmlns:a16="http://schemas.microsoft.com/office/drawing/2014/main" id="{32230E98-4771-4E67-91D7-3D34EBDE9E0B}"/>
              </a:ext>
            </a:extLst>
          </p:cNvPr>
          <p:cNvSpPr/>
          <p:nvPr/>
        </p:nvSpPr>
        <p:spPr>
          <a:xfrm>
            <a:off x="-1" y="0"/>
            <a:ext cx="12267880" cy="9510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49B34C9-BDDB-4A20-9CFE-9894D84DE1EE}"/>
              </a:ext>
            </a:extLst>
          </p:cNvPr>
          <p:cNvSpPr txBox="1"/>
          <p:nvPr/>
        </p:nvSpPr>
        <p:spPr>
          <a:xfrm>
            <a:off x="195071" y="220947"/>
            <a:ext cx="10747650" cy="646331"/>
          </a:xfrm>
          <a:prstGeom prst="rect">
            <a:avLst/>
          </a:prstGeom>
          <a:noFill/>
          <a:ln>
            <a:noFill/>
          </a:ln>
        </p:spPr>
        <p:txBody>
          <a:bodyPr wrap="square" rtlCol="0">
            <a:spAutoFit/>
          </a:bodyPr>
          <a:lstStyle/>
          <a:p>
            <a:r>
              <a:rPr lang="en-CA" sz="3600" b="1" dirty="0">
                <a:solidFill>
                  <a:srgbClr val="014D72"/>
                </a:solidFill>
                <a:latin typeface="Calibri" panose="020F0502020204030204" pitchFamily="34" charset="0"/>
                <a:cs typeface="Calibri" panose="020F0502020204030204" pitchFamily="34" charset="0"/>
              </a:rPr>
              <a:t>Activity 2: My Active Week Challenge</a:t>
            </a:r>
            <a:endParaRPr lang="en-US" sz="3600" i="0" u="none" strike="noStrike" cap="none" dirty="0">
              <a:solidFill>
                <a:srgbClr val="014D72"/>
              </a:solidFill>
              <a:latin typeface="Calibri" panose="020F0502020204030204" pitchFamily="34" charset="0"/>
              <a:cs typeface="Calibri" panose="020F0502020204030204" pitchFamily="34" charset="0"/>
              <a:sym typeface="Arial"/>
            </a:endParaRPr>
          </a:p>
        </p:txBody>
      </p:sp>
      <p:pic>
        <p:nvPicPr>
          <p:cNvPr id="17" name="Picture 2">
            <a:extLst>
              <a:ext uri="{FF2B5EF4-FFF2-40B4-BE49-F238E27FC236}">
                <a16:creationId xmlns:a16="http://schemas.microsoft.com/office/drawing/2014/main" id="{AAC3DC8B-6FB4-4D13-810E-31C07E1250E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02778" y="220946"/>
            <a:ext cx="1294151" cy="53333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B78BDC1A-291E-4860-AFE1-B84834A90AF0}"/>
              </a:ext>
            </a:extLst>
          </p:cNvPr>
          <p:cNvSpPr/>
          <p:nvPr/>
        </p:nvSpPr>
        <p:spPr>
          <a:xfrm rot="5400000">
            <a:off x="1406330" y="-550716"/>
            <a:ext cx="111922" cy="2924579"/>
          </a:xfrm>
          <a:prstGeom prst="rect">
            <a:avLst/>
          </a:prstGeom>
          <a:solidFill>
            <a:srgbClr val="D77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861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13"/>
          <p:cNvPicPr preferRelativeResize="0"/>
          <p:nvPr/>
        </p:nvPicPr>
        <p:blipFill>
          <a:blip r:embed="rId3"/>
          <a:srcRect t="7822" b="7822"/>
          <a:stretch/>
        </p:blipFill>
        <p:spPr>
          <a:xfrm>
            <a:off x="5121" y="0"/>
            <a:ext cx="12267879" cy="6901249"/>
          </a:xfrm>
          <a:prstGeom prst="rect">
            <a:avLst/>
          </a:prstGeom>
          <a:noFill/>
          <a:ln>
            <a:noFill/>
          </a:ln>
        </p:spPr>
      </p:pic>
      <p:sp>
        <p:nvSpPr>
          <p:cNvPr id="228" name="Google Shape;228;p13"/>
          <p:cNvSpPr/>
          <p:nvPr/>
        </p:nvSpPr>
        <p:spPr>
          <a:xfrm>
            <a:off x="833122" y="1242334"/>
            <a:ext cx="9181703" cy="1200137"/>
          </a:xfrm>
          <a:prstGeom prst="rect">
            <a:avLst/>
          </a:prstGeom>
          <a:noFill/>
          <a:ln>
            <a:noFill/>
          </a:ln>
        </p:spPr>
        <p:txBody>
          <a:bodyPr spcFirstLastPara="1" wrap="square" lIns="91275" tIns="45625" rIns="91275" bIns="45625" anchor="t" anchorCtr="0">
            <a:spAutoFit/>
          </a:bodyPr>
          <a:lstStyle/>
          <a:p>
            <a:r>
              <a:rPr lang="en-CA" sz="3600" dirty="0">
                <a:solidFill>
                  <a:schemeClr val="bg1"/>
                </a:solidFill>
                <a:latin typeface="Calibri" panose="020F0502020204030204" pitchFamily="34" charset="0"/>
                <a:cs typeface="Calibri" panose="020F0502020204030204" pitchFamily="34" charset="0"/>
              </a:rPr>
              <a:t>Any movement counts…</a:t>
            </a:r>
          </a:p>
          <a:p>
            <a:r>
              <a:rPr lang="en-CA" sz="3600" dirty="0">
                <a:solidFill>
                  <a:schemeClr val="bg1"/>
                </a:solidFill>
                <a:latin typeface="Calibri" panose="020F0502020204030204" pitchFamily="34" charset="0"/>
                <a:cs typeface="Calibri" panose="020F0502020204030204" pitchFamily="34" charset="0"/>
              </a:rPr>
              <a:t>		find what you enjoy! </a:t>
            </a:r>
          </a:p>
        </p:txBody>
      </p:sp>
      <p:sp>
        <p:nvSpPr>
          <p:cNvPr id="7" name="Rectangle 6">
            <a:extLst>
              <a:ext uri="{FF2B5EF4-FFF2-40B4-BE49-F238E27FC236}">
                <a16:creationId xmlns:a16="http://schemas.microsoft.com/office/drawing/2014/main" id="{C439BBA2-BB5D-9440-059A-C55947DE71B2}"/>
              </a:ext>
            </a:extLst>
          </p:cNvPr>
          <p:cNvSpPr/>
          <p:nvPr/>
        </p:nvSpPr>
        <p:spPr>
          <a:xfrm rot="5400000">
            <a:off x="1406330" y="2022671"/>
            <a:ext cx="111922" cy="2924579"/>
          </a:xfrm>
          <a:prstGeom prst="rect">
            <a:avLst/>
          </a:prstGeom>
          <a:solidFill>
            <a:srgbClr val="D77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DE0CBB2-50D9-D845-D42F-C915A0D06B3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768210" y="592195"/>
            <a:ext cx="1869136" cy="77018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7BC27-257F-77FC-5F5C-8773F639B943}"/>
            </a:ext>
          </a:extLst>
        </p:cNvPr>
        <p:cNvGrpSpPr/>
        <p:nvPr/>
      </p:nvGrpSpPr>
      <p:grpSpPr>
        <a:xfrm>
          <a:off x="0" y="0"/>
          <a:ext cx="0" cy="0"/>
          <a:chOff x="0" y="0"/>
          <a:chExt cx="0" cy="0"/>
        </a:xfrm>
      </p:grpSpPr>
      <p:pic>
        <p:nvPicPr>
          <p:cNvPr id="10" name="Google Shape;227;p13">
            <a:extLst>
              <a:ext uri="{FF2B5EF4-FFF2-40B4-BE49-F238E27FC236}">
                <a16:creationId xmlns:a16="http://schemas.microsoft.com/office/drawing/2014/main" id="{B05BE64A-8595-589D-4E15-CE517547B8B5}"/>
              </a:ext>
            </a:extLst>
          </p:cNvPr>
          <p:cNvPicPr preferRelativeResize="0"/>
          <p:nvPr/>
        </p:nvPicPr>
        <p:blipFill>
          <a:blip r:embed="rId3" cstate="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a:fillRect/>
          </a:stretch>
        </p:blipFill>
        <p:spPr>
          <a:xfrm flipH="1">
            <a:off x="0" y="20273"/>
            <a:ext cx="12267118" cy="6901249"/>
          </a:xfrm>
          <a:prstGeom prst="rect">
            <a:avLst/>
          </a:prstGeom>
          <a:noFill/>
          <a:ln>
            <a:noFill/>
          </a:ln>
        </p:spPr>
      </p:pic>
      <p:sp>
        <p:nvSpPr>
          <p:cNvPr id="7" name="Rectangle 6">
            <a:extLst>
              <a:ext uri="{FF2B5EF4-FFF2-40B4-BE49-F238E27FC236}">
                <a16:creationId xmlns:a16="http://schemas.microsoft.com/office/drawing/2014/main" id="{EB9A58C9-FDE1-1A67-5D94-60DD856F8B1D}"/>
              </a:ext>
            </a:extLst>
          </p:cNvPr>
          <p:cNvSpPr/>
          <p:nvPr/>
        </p:nvSpPr>
        <p:spPr>
          <a:xfrm>
            <a:off x="-81023" y="-11574"/>
            <a:ext cx="12348903" cy="86727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2081019-CA49-CC01-4ABF-AEF554FD73F8}"/>
              </a:ext>
            </a:extLst>
          </p:cNvPr>
          <p:cNvSpPr txBox="1"/>
          <p:nvPr/>
        </p:nvSpPr>
        <p:spPr>
          <a:xfrm>
            <a:off x="195071" y="220947"/>
            <a:ext cx="10747650" cy="646331"/>
          </a:xfrm>
          <a:prstGeom prst="rect">
            <a:avLst/>
          </a:prstGeom>
          <a:noFill/>
          <a:ln>
            <a:noFill/>
          </a:ln>
        </p:spPr>
        <p:txBody>
          <a:bodyPr wrap="square" rtlCol="0">
            <a:spAutoFit/>
          </a:bodyPr>
          <a:lstStyle/>
          <a:p>
            <a:r>
              <a:rPr lang="en-CA" sz="3600" b="1" dirty="0">
                <a:solidFill>
                  <a:srgbClr val="014D72"/>
                </a:solidFill>
                <a:latin typeface="Calibri" panose="020F0502020204030204" pitchFamily="34" charset="0"/>
                <a:cs typeface="Calibri" panose="020F0502020204030204" pitchFamily="34" charset="0"/>
              </a:rPr>
              <a:t>Wrap-Up Activity</a:t>
            </a:r>
            <a:endParaRPr lang="en-US" sz="3600" i="0" u="none" strike="noStrike" cap="none" dirty="0">
              <a:solidFill>
                <a:srgbClr val="014D72"/>
              </a:solidFill>
              <a:latin typeface="Calibri" panose="020F0502020204030204" pitchFamily="34" charset="0"/>
              <a:cs typeface="Calibri" panose="020F0502020204030204" pitchFamily="34" charset="0"/>
              <a:sym typeface="Arial"/>
            </a:endParaRPr>
          </a:p>
        </p:txBody>
      </p:sp>
      <p:pic>
        <p:nvPicPr>
          <p:cNvPr id="9" name="Picture 2">
            <a:extLst>
              <a:ext uri="{FF2B5EF4-FFF2-40B4-BE49-F238E27FC236}">
                <a16:creationId xmlns:a16="http://schemas.microsoft.com/office/drawing/2014/main" id="{999AA600-EF4E-CF8B-58C1-9BAE5D1A34B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702778" y="220946"/>
            <a:ext cx="1294151" cy="53333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86692D3-564D-DBE0-6C04-64CAD18A24F6}"/>
              </a:ext>
            </a:extLst>
          </p:cNvPr>
          <p:cNvSpPr/>
          <p:nvPr/>
        </p:nvSpPr>
        <p:spPr>
          <a:xfrm rot="5400000">
            <a:off x="1406330" y="-550716"/>
            <a:ext cx="111922" cy="2924579"/>
          </a:xfrm>
          <a:prstGeom prst="rect">
            <a:avLst/>
          </a:prstGeom>
          <a:solidFill>
            <a:srgbClr val="D77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Google Shape;228;p13">
            <a:extLst>
              <a:ext uri="{FF2B5EF4-FFF2-40B4-BE49-F238E27FC236}">
                <a16:creationId xmlns:a16="http://schemas.microsoft.com/office/drawing/2014/main" id="{3EE9B2D9-562E-BA92-FD30-DFE56F65E62C}"/>
              </a:ext>
            </a:extLst>
          </p:cNvPr>
          <p:cNvSpPr/>
          <p:nvPr/>
        </p:nvSpPr>
        <p:spPr>
          <a:xfrm>
            <a:off x="251766" y="1514199"/>
            <a:ext cx="9181703" cy="646139"/>
          </a:xfrm>
          <a:prstGeom prst="rect">
            <a:avLst/>
          </a:prstGeom>
          <a:noFill/>
          <a:ln>
            <a:noFill/>
          </a:ln>
        </p:spPr>
        <p:txBody>
          <a:bodyPr spcFirstLastPara="1" wrap="square" lIns="91275" tIns="45625" rIns="91275" bIns="45625" anchor="t" anchorCtr="0">
            <a:spAutoFit/>
          </a:bodyPr>
          <a:lstStyle/>
          <a:p>
            <a:r>
              <a:rPr lang="en-CA" sz="3600" i="1" dirty="0">
                <a:solidFill>
                  <a:schemeClr val="tx1">
                    <a:lumMod val="75000"/>
                    <a:lumOff val="25000"/>
                  </a:schemeClr>
                </a:solidFill>
                <a:latin typeface="Calibri" panose="020F0502020204030204" pitchFamily="34" charset="0"/>
                <a:cs typeface="Calibri" panose="020F0502020204030204" pitchFamily="34" charset="0"/>
              </a:rPr>
              <a:t>What did you learn today?</a:t>
            </a:r>
            <a:endParaRPr lang="en-CA" sz="36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14" name="Google Shape;228;p13">
            <a:extLst>
              <a:ext uri="{FF2B5EF4-FFF2-40B4-BE49-F238E27FC236}">
                <a16:creationId xmlns:a16="http://schemas.microsoft.com/office/drawing/2014/main" id="{72DD36B5-173F-FDFB-78E9-0AD1D20D454D}"/>
              </a:ext>
            </a:extLst>
          </p:cNvPr>
          <p:cNvSpPr/>
          <p:nvPr/>
        </p:nvSpPr>
        <p:spPr>
          <a:xfrm>
            <a:off x="1761018" y="2346108"/>
            <a:ext cx="9181703" cy="646139"/>
          </a:xfrm>
          <a:prstGeom prst="rect">
            <a:avLst/>
          </a:prstGeom>
          <a:noFill/>
          <a:ln>
            <a:noFill/>
          </a:ln>
        </p:spPr>
        <p:txBody>
          <a:bodyPr spcFirstLastPara="1" wrap="square" lIns="91275" tIns="45625" rIns="91275" bIns="45625" anchor="t" anchorCtr="0">
            <a:spAutoFit/>
          </a:bodyPr>
          <a:lstStyle/>
          <a:p>
            <a:r>
              <a:rPr lang="en-CA" sz="3600" i="1" dirty="0">
                <a:solidFill>
                  <a:schemeClr val="tx1">
                    <a:lumMod val="75000"/>
                    <a:lumOff val="25000"/>
                  </a:schemeClr>
                </a:solidFill>
                <a:latin typeface="Calibri" panose="020F0502020204030204" pitchFamily="34" charset="0"/>
                <a:cs typeface="Calibri" panose="020F0502020204030204" pitchFamily="34" charset="0"/>
              </a:rPr>
              <a:t>How did moving make you feel?</a:t>
            </a:r>
            <a:endParaRPr lang="en-CA" sz="3600"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649794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25940</TotalTime>
  <Words>921</Words>
  <Application>Microsoft Office PowerPoint</Application>
  <PresentationFormat>Widescreen</PresentationFormat>
  <Paragraphs>107</Paragraphs>
  <Slides>8</Slides>
  <Notes>8</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PowerPoint Presentation</vt:lpstr>
      <vt:lpstr>Why is  Physical Activity important?</vt:lpstr>
      <vt:lpstr>PowerPoint Presentation</vt:lpstr>
      <vt:lpstr>What does the Middle Years Development Instrument tell us?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 Activity and Emotional Well-being</dc:title>
  <dc:creator>maram37@student.ubc.ca</dc:creator>
  <cp:lastModifiedBy>Leung, Ada</cp:lastModifiedBy>
  <cp:revision>33</cp:revision>
  <dcterms:created xsi:type="dcterms:W3CDTF">2025-02-28T02:08:01Z</dcterms:created>
  <dcterms:modified xsi:type="dcterms:W3CDTF">2025-06-26T03:50:17Z</dcterms:modified>
</cp:coreProperties>
</file>