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1297" r:id="rId2"/>
    <p:sldId id="1284" r:id="rId3"/>
    <p:sldId id="435" r:id="rId4"/>
    <p:sldId id="266" r:id="rId5"/>
    <p:sldId id="268" r:id="rId6"/>
    <p:sldId id="269" r:id="rId7"/>
    <p:sldId id="270" r:id="rId8"/>
    <p:sldId id="438" r:id="rId9"/>
    <p:sldId id="436" r:id="rId10"/>
    <p:sldId id="443" r:id="rId11"/>
    <p:sldId id="1298" r:id="rId12"/>
    <p:sldId id="439" r:id="rId13"/>
    <p:sldId id="272" r:id="rId14"/>
    <p:sldId id="1302" r:id="rId15"/>
    <p:sldId id="130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4CD632-DFFF-488C-B3CD-3DE746FB3BCD}" name="Molyneux, Tonje" initials="MT" userId="S::tonje.molyneux@ubc.ca::6c9ef9cb-ba26-4b8b-9667-a8dc3d95346b" providerId="AD"/>
  <p188:author id="{1F125965-23FC-38BD-CA5B-78AB2D5FAD47}" name="maram37@student.ubc.ca" initials="ma" userId="S::maram37@student.ubc.ca::39b31948-707c-402a-bfa6-399b5f1e912a" providerId="AD"/>
  <p188:author id="{6C52D5FA-998D-6741-90AC-B4E9ADE258C6}" name="brenna.ayliffe@fraserhealth.ca" initials="br" userId="S::urn:spo:guest#brenna.ayliffe@fraserhealth.ca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A7"/>
    <a:srgbClr val="E07F25"/>
    <a:srgbClr val="00577F"/>
    <a:srgbClr val="F9A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846A73-625F-5FC6-428E-A564DDA6B389}" v="19" dt="2025-06-06T21:49:03.8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6"/>
    <p:restoredTop sz="79706"/>
  </p:normalViewPr>
  <p:slideViewPr>
    <p:cSldViewPr snapToGrid="0">
      <p:cViewPr>
        <p:scale>
          <a:sx n="105" d="100"/>
          <a:sy n="105" d="100"/>
        </p:scale>
        <p:origin x="928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ung, Ada" userId="S::ada.leung@ubc.ca::1738e46e-9923-4578-be98-6914d3e70f43" providerId="AD" clId="Web-{08846A73-625F-5FC6-428E-A564DDA6B389}"/>
    <pc:docChg chg="modSld">
      <pc:chgData name="Leung, Ada" userId="S::ada.leung@ubc.ca::1738e46e-9923-4578-be98-6914d3e70f43" providerId="AD" clId="Web-{08846A73-625F-5FC6-428E-A564DDA6B389}" dt="2025-06-06T21:49:03.329" v="8" actId="20577"/>
      <pc:docMkLst>
        <pc:docMk/>
      </pc:docMkLst>
      <pc:sldChg chg="modSp">
        <pc:chgData name="Leung, Ada" userId="S::ada.leung@ubc.ca::1738e46e-9923-4578-be98-6914d3e70f43" providerId="AD" clId="Web-{08846A73-625F-5FC6-428E-A564DDA6B389}" dt="2025-06-06T21:49:03.329" v="8" actId="20577"/>
        <pc:sldMkLst>
          <pc:docMk/>
          <pc:sldMk cId="3282892853" sldId="1284"/>
        </pc:sldMkLst>
        <pc:spChg chg="mod">
          <ac:chgData name="Leung, Ada" userId="S::ada.leung@ubc.ca::1738e46e-9923-4578-be98-6914d3e70f43" providerId="AD" clId="Web-{08846A73-625F-5FC6-428E-A564DDA6B389}" dt="2025-06-06T21:49:03.329" v="8" actId="20577"/>
          <ac:spMkLst>
            <pc:docMk/>
            <pc:sldMk cId="3282892853" sldId="1284"/>
            <ac:spMk id="2" creationId="{EA26D6E7-5A82-457F-32E6-63BA33E09EA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7DBBF-CBC1-9A44-91AE-D82A98A7D5C2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28CC8-E8ED-A54C-A6CD-0F5F0BB2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73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sz="1200" b="1" dirty="0"/>
              <a:t>GUIDANCE</a:t>
            </a:r>
            <a:endParaRPr lang="en-CA" alt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sz="1200" i="1" dirty="0"/>
              <a:t>Optional: </a:t>
            </a:r>
            <a:r>
              <a:rPr lang="en-CA" altLang="en-US" sz="1200" dirty="0"/>
              <a:t>Customize this slide with the instructor’s name and lesson delivery date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alt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sz="1200" dirty="0"/>
              <a:t>© 2025 Human Early Learning Partnership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20FC5-02E0-4B6C-8189-CBC4001344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56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GUIDANCE: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Group Activity</a:t>
            </a:r>
            <a:r>
              <a:rPr lang="en-US" dirty="0"/>
              <a:t>: Divide students into groups of 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Scavenger Hunt Tasks: 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Go the the MDI data dashboard (</a:t>
            </a:r>
            <a:r>
              <a:rPr lang="en-US" dirty="0" err="1"/>
              <a:t>mdi.dashboard.earlylearning.ubc.ca</a:t>
            </a:r>
            <a:r>
              <a:rPr lang="en-US" dirty="0"/>
              <a:t>)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Find percent of Grade 5 students in Sunshine Coast (2023-24) who had a high score for eating breakfast (Answer: 76%)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Find the percent of Grade 8 students in Revelstoke (2022-23) who had a high score on optimism (Answer: 36.8%)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28CC8-E8ED-A54C-A6CD-0F5F0BB209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79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latin typeface="+mn-lt"/>
              </a:rPr>
              <a:t>GUIDANCE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0" dirty="0">
                <a:latin typeface="+mn-lt"/>
              </a:rPr>
              <a:t>Model the Process: </a:t>
            </a:r>
            <a:r>
              <a:rPr lang="en-US" b="0" i="0" dirty="0">
                <a:latin typeface="+mn-lt"/>
              </a:rPr>
              <a:t>This is an opportunity to go through the steps with students to create the graph on the next slide.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latin typeface="+mn-lt"/>
              </a:rPr>
              <a:t> Follow the steps on the slide and show students how to find data for Levels of Happiness for Grade 5 Student in Abbotsford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latin typeface="+mn-lt"/>
              </a:rPr>
              <a:t>This is an opportunity to show students how they can complete the main activity and worksheet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CA" b="1" i="0" dirty="0">
                <a:effectLst/>
                <a:latin typeface="+mn-lt"/>
              </a:rPr>
              <a:t>Steps: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CA" b="1" i="0" dirty="0">
                <a:effectLst/>
                <a:latin typeface="+mn-lt"/>
              </a:rPr>
              <a:t>Get Data</a:t>
            </a:r>
            <a:r>
              <a:rPr lang="en-CA" b="0" i="0" dirty="0">
                <a:effectLst/>
                <a:latin typeface="+mn-lt"/>
              </a:rPr>
              <a:t>: Use the MDI Data Dashboard to collect data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dirty="0"/>
              <a:t>Choose School District/Neighborhood: </a:t>
            </a:r>
            <a:r>
              <a:rPr lang="en-US" dirty="0"/>
              <a:t>Select Abbotsford from menu on the left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dirty="0"/>
              <a:t>Choose Year and Grade: </a:t>
            </a:r>
            <a:r>
              <a:rPr lang="en-US" dirty="0"/>
              <a:t>Use the drop-down menus to select 2023/2024 and grade 5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dirty="0"/>
              <a:t>Select Dimension</a:t>
            </a:r>
            <a:r>
              <a:rPr lang="en-US" dirty="0"/>
              <a:t>: Click on “Dimensions,” and select Social and Emotional Development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dirty="0"/>
              <a:t>Choose a Section</a:t>
            </a:r>
            <a:r>
              <a:rPr lang="en-US" dirty="0"/>
              <a:t>: Click on Dimensions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dirty="0"/>
              <a:t>Select an item: </a:t>
            </a:r>
            <a:r>
              <a:rPr lang="en-US" dirty="0"/>
              <a:t>Click on the Happiness from the orange list</a:t>
            </a:r>
            <a:endParaRPr lang="en-CA" b="0" i="0" dirty="0">
              <a:effectLst/>
              <a:latin typeface="+mn-lt"/>
            </a:endParaRPr>
          </a:p>
          <a:p>
            <a:pPr>
              <a:buNone/>
            </a:pPr>
            <a:br>
              <a:rPr lang="en-CA" dirty="0"/>
            </a:br>
            <a:endParaRPr lang="en-US" b="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28CC8-E8ED-A54C-A6CD-0F5F0BB209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25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GUIDANCE: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Tell students: From the data we just retrieved from the MDI data dashboard we can create a bar graph for levels of Happiness for Grade 5 students in Abbotsford in 2023/2024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CA" b="1" i="0" dirty="0">
                <a:effectLst/>
                <a:latin typeface="+mn-lt"/>
              </a:rPr>
              <a:t>These are the Steps:</a:t>
            </a:r>
            <a:endParaRPr lang="en-CA" b="0" i="0" dirty="0">
              <a:effectLst/>
              <a:latin typeface="+mn-lt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CA" b="0" i="0" dirty="0">
                <a:effectLst/>
                <a:latin typeface="+mn-lt"/>
              </a:rPr>
              <a:t>Label Axes: x-axis = Levels of Happiness; y-axis = Number of Students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CA" b="0" i="0" dirty="0">
                <a:effectLst/>
                <a:latin typeface="+mn-lt"/>
              </a:rPr>
              <a:t>Draw Bars: Plot bars for Low, Medium, and High happiness.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CA" b="0" i="0" dirty="0">
                <a:effectLst/>
                <a:latin typeface="+mn-lt"/>
              </a:rPr>
              <a:t>Add Title: Give the graph a clear title.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CA" b="0" i="0" dirty="0">
                <a:effectLst/>
                <a:latin typeface="+mn-lt"/>
              </a:rPr>
              <a:t>Optional: Add colors to the bars.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Interpret the Data: </a:t>
            </a: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Y-axis scale is measuring the Levels of Happiness for Grade 5 Students in Abbotsford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Values of each bar are color coded to show the number of students with high (green), medium (yellow), and low (orange)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CA" b="0" i="0" dirty="0">
                <a:effectLst/>
                <a:latin typeface="+mn-lt"/>
              </a:rPr>
              <a:t>Analyze: Discuss what the graph shows about student happiness.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28CC8-E8ED-A54C-A6CD-0F5F0BB209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64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Calibri"/>
                <a:ea typeface="Calibri"/>
                <a:cs typeface="Calibri"/>
              </a:rPr>
              <a:t>GUIDANCE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Calibri"/>
                <a:ea typeface="Calibri"/>
                <a:cs typeface="Calibri"/>
              </a:rPr>
              <a:t>This is the main activity of the lesson that can be completed in a subsequent lesson 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Calibri"/>
                <a:ea typeface="Calibri"/>
                <a:cs typeface="Calibri"/>
              </a:rPr>
              <a:t>Instruct students to use the handout Bar Graph Worksheet: Exploring MDI Data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Calibri"/>
                <a:ea typeface="Calibri"/>
                <a:cs typeface="Calibri"/>
              </a:rPr>
              <a:t>Optional: you can assign dimensions to students or allow students to explore a dimension of interest </a:t>
            </a:r>
          </a:p>
          <a:p>
            <a:r>
              <a:rPr lang="en-US" b="1" dirty="0">
                <a:latin typeface="Calibri"/>
                <a:ea typeface="Calibri"/>
                <a:cs typeface="Calibri"/>
              </a:rPr>
              <a:t> Remind: remind student of steps: 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Data: Use the MDI Data Dashboard to collect data.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Label Axes: x-axis = Levels of Happiness; y-axis = Number of Students.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 Bars: Plot bars for Low, Medium, and High happiness.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Title: Give the graph a clear title.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Optional: Add colors to the bars.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Analyze: Discuss what the graph shows about student happiness.</a:t>
            </a:r>
          </a:p>
          <a:p>
            <a:br>
              <a:rPr lang="en-CA" dirty="0"/>
            </a:br>
            <a:endParaRPr lang="en-US" b="1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28CC8-E8ED-A54C-A6CD-0F5F0BB209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9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GUIDANCE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CA" sz="1800" kern="100" dirty="0">
                <a:effectLst/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• </a:t>
            </a:r>
            <a:r>
              <a:rPr lang="en-CA" sz="1800" kern="100" dirty="0"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Ask students: </a:t>
            </a:r>
            <a:r>
              <a:rPr lang="en-CA" sz="1800" b="1" kern="100" dirty="0"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How does the MDI data relate to your own experiences in school and community?</a:t>
            </a:r>
          </a:p>
          <a:p>
            <a:pPr>
              <a:lnSpc>
                <a:spcPct val="114999"/>
              </a:lnSpc>
              <a:spcAft>
                <a:spcPts val="800"/>
              </a:spcAft>
            </a:pPr>
            <a:endParaRPr lang="en-CA" sz="1800" kern="100" dirty="0">
              <a:latin typeface="Apto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altLang="en-US" sz="1200" dirty="0"/>
              <a:t>© 2025 Human Early Learning Partnership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US" sz="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GUIDANCE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sz="1800" kern="100" dirty="0">
                <a:effectLst/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• Tell students: </a:t>
            </a:r>
            <a:r>
              <a:rPr lang="en-CA" sz="1800" b="1" kern="100" dirty="0"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Today</a:t>
            </a:r>
            <a:r>
              <a:rPr lang="en-CA" sz="1800" b="1" kern="100" dirty="0">
                <a:effectLst/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 you learned about bar graphs and use data from the MDI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CA" sz="1800" kern="100" dirty="0">
                <a:effectLst/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• Ask students: </a:t>
            </a:r>
            <a:r>
              <a:rPr lang="en-CA" sz="1800" b="1" kern="100" dirty="0"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Write</a:t>
            </a:r>
            <a:r>
              <a:rPr lang="en-CA" sz="1800" b="1" kern="100" dirty="0">
                <a:effectLst/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/say one thing you learned about bar graphs and one thing you learned about the MDI data. What surprised you or stood out to you?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CA" sz="1800" b="1" kern="100" dirty="0">
                <a:effectLst/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Reflection Question: Ask:</a:t>
            </a:r>
            <a:r>
              <a:rPr lang="en-CA" sz="1800" b="0" kern="100" dirty="0">
                <a:effectLst/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 What surprised you or stood out to you about today’s lesson?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altLang="en-US" sz="1200" dirty="0"/>
              <a:t>© 2025 Human Early Learning Partnership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US" sz="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4028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/>
              <a:t>GUIDANCE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Introduce MDI: Remind students what the MDI is: </a:t>
            </a:r>
            <a:r>
              <a:rPr lang="en-US" sz="1800" b="1" dirty="0"/>
              <a:t>The MDI is a survey that allows children to share their thoughts, feelings, and experiences. It helps us understand the well-being of children in BC.</a:t>
            </a: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Introduce today's lesson: </a:t>
            </a:r>
            <a:r>
              <a:rPr lang="en-US" sz="1800" b="1" dirty="0"/>
              <a:t>Today, we will be using real data from the MDI to create bar graphs.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20FC5-02E0-4B6C-8189-CBC4001344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95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/>
              <a:t>GUIDANCE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="1" dirty="0"/>
              <a:t>Define Bar Graphs</a:t>
            </a:r>
            <a:r>
              <a:rPr lang="en-CA" dirty="0"/>
              <a:t>: Explain that a bar graph is a visual representations of data that use rectangular bars to show comparisons between categories.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latin typeface="Calibri"/>
                <a:ea typeface="Calibri"/>
                <a:cs typeface="Calibri"/>
              </a:rPr>
              <a:t>Key Features</a:t>
            </a:r>
            <a:r>
              <a:rPr lang="en-US" dirty="0">
                <a:latin typeface="Calibri"/>
                <a:ea typeface="Calibri"/>
                <a:cs typeface="Calibri"/>
              </a:rPr>
              <a:t>: Point out the x-axis (categories), y-axis (scale), and bars (values)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latin typeface="Calibri"/>
                <a:ea typeface="Calibri"/>
                <a:cs typeface="Calibri"/>
              </a:rPr>
              <a:t>Example</a:t>
            </a:r>
            <a:r>
              <a:rPr lang="en-US" dirty="0">
                <a:latin typeface="Calibri"/>
                <a:ea typeface="Calibri"/>
                <a:cs typeface="Calibri"/>
              </a:rPr>
              <a:t>: Use the example on the slide-show how many children in each grade completed the MDI in 2022/2023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28CC8-E8ED-A54C-A6CD-0F5F0BB209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92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0" dirty="0">
                <a:latin typeface="Calibri"/>
                <a:ea typeface="Calibri"/>
                <a:cs typeface="Calibri"/>
              </a:rPr>
              <a:t>Access Data</a:t>
            </a:r>
            <a:r>
              <a:rPr lang="en-US" i="0" dirty="0">
                <a:latin typeface="Calibri"/>
                <a:ea typeface="Calibri"/>
                <a:cs typeface="Calibri"/>
              </a:rPr>
              <a:t>: Guide students to the MDI Data Dashboard (</a:t>
            </a:r>
            <a:r>
              <a:rPr lang="en-US" i="0" dirty="0" err="1">
                <a:latin typeface="Calibri"/>
                <a:ea typeface="Calibri"/>
                <a:cs typeface="Calibri"/>
              </a:rPr>
              <a:t>mdi.dashboard.earlylearning.ubc.ca</a:t>
            </a:r>
            <a:r>
              <a:rPr lang="en-US" i="0" dirty="0">
                <a:latin typeface="Calibri"/>
                <a:ea typeface="Calibri"/>
                <a:cs typeface="Calibri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0" dirty="0">
                <a:latin typeface="Calibri"/>
                <a:ea typeface="Calibri"/>
                <a:cs typeface="Calibri"/>
              </a:rPr>
              <a:t>Guided Tour</a:t>
            </a:r>
            <a:r>
              <a:rPr lang="en-US" i="0" dirty="0">
                <a:latin typeface="Calibri"/>
                <a:ea typeface="Calibri"/>
                <a:cs typeface="Calibri"/>
              </a:rPr>
              <a:t>: Walk students through the dashboard, showing how to select school districts, years and grades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>
                <a:latin typeface="Calibri"/>
                <a:ea typeface="Calibri"/>
                <a:cs typeface="Calibri"/>
              </a:rPr>
              <a:t>The following 5 slides do a walk through of the MDI data dashboard you can show in class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28CC8-E8ED-A54C-A6CD-0F5F0BB209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98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GUIDANCE: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Tell Students</a:t>
            </a:r>
            <a:r>
              <a:rPr lang="en-US" b="0" dirty="0"/>
              <a:t>: we will go through the process together of how to find your data on the MDI Data Dashboard step-by-step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Step-by-Step: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dirty="0"/>
              <a:t>Choose School District/Neighborhood: </a:t>
            </a:r>
            <a:r>
              <a:rPr lang="en-US" dirty="0"/>
              <a:t>Select from the left menu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28CC8-E8ED-A54C-A6CD-0F5F0BB209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79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Step-by-Step: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dirty="0"/>
              <a:t>Choose School District/Neighborhood: </a:t>
            </a:r>
            <a:r>
              <a:rPr lang="en-US" dirty="0"/>
              <a:t>Select from the drop-down menu on the </a:t>
            </a:r>
            <a:r>
              <a:rPr lang="en-US" dirty="0" err="1"/>
              <a:t>lleft</a:t>
            </a: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b="1" dirty="0"/>
              <a:t>Choose Year and Grade: </a:t>
            </a:r>
            <a:r>
              <a:rPr lang="en-US" dirty="0"/>
              <a:t>Click on year and grade you would like to explore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28CC8-E8ED-A54C-A6CD-0F5F0BB209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58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Step-by-Step: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dirty="0"/>
              <a:t>Choose School District/Neighborhood: </a:t>
            </a:r>
            <a:r>
              <a:rPr lang="en-US" dirty="0"/>
              <a:t>Select from the left menu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dirty="0"/>
              <a:t>Choose Year and Grade: </a:t>
            </a:r>
            <a:r>
              <a:rPr lang="en-US" dirty="0"/>
              <a:t>Use the drop-down menus to select year and grade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dirty="0"/>
              <a:t>Select Dimension</a:t>
            </a:r>
            <a:r>
              <a:rPr lang="en-US" dirty="0"/>
              <a:t>: Click on “Dimensions,” and select a dimension (e.g., Social and Emotional Development)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dirty="0"/>
              <a:t>Choose a Section</a:t>
            </a:r>
            <a:r>
              <a:rPr lang="en-US" dirty="0"/>
              <a:t>: choose one of the sections (e.g., Dimensions)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dirty="0"/>
              <a:t>Select an item: </a:t>
            </a:r>
            <a:r>
              <a:rPr lang="en-US" dirty="0"/>
              <a:t>Click on the item you want from the orange list (e.g., Optimism)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In this example: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Calibri"/>
                <a:ea typeface="Calibri"/>
                <a:cs typeface="Calibri"/>
              </a:rPr>
              <a:t>Clicked on all participating schools</a:t>
            </a:r>
            <a:endParaRPr lang="en-US" dirty="0"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Calibri"/>
                <a:ea typeface="Calibri"/>
                <a:cs typeface="Calibri"/>
              </a:rPr>
              <a:t>Selected Grade 4 and the year 2024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Calibri"/>
                <a:ea typeface="Calibri"/>
                <a:cs typeface="Calibri"/>
              </a:rPr>
              <a:t>Selected Dimension: selected Social &amp; Emotional Development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Calibri"/>
                <a:ea typeface="Calibri"/>
                <a:cs typeface="Calibri"/>
              </a:rPr>
              <a:t>Clicked on Dimensions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Calibri"/>
                <a:ea typeface="Calibri"/>
                <a:cs typeface="Calibri"/>
              </a:rPr>
              <a:t>Selected Item from the orange list: Optimism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28CC8-E8ED-A54C-A6CD-0F5F0BB209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2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Calibri"/>
                <a:ea typeface="Calibri"/>
                <a:cs typeface="Calibri"/>
              </a:rPr>
              <a:t>GUIDANCE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latin typeface="Calibri"/>
                <a:ea typeface="Calibri"/>
                <a:cs typeface="Calibri"/>
              </a:rPr>
              <a:t>Remind: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>
                <a:latin typeface="Calibri"/>
                <a:ea typeface="Calibri"/>
                <a:cs typeface="Calibri"/>
              </a:rPr>
              <a:t>tell students that the categories on the x-axis are years in this example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>
                <a:latin typeface="Calibri"/>
                <a:ea typeface="Calibri"/>
                <a:cs typeface="Calibri"/>
              </a:rPr>
              <a:t>The scale on the y-axis is measuring the Students with a High Score on Happiness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>
                <a:latin typeface="Calibri"/>
                <a:ea typeface="Calibri"/>
                <a:cs typeface="Calibri"/>
              </a:rPr>
              <a:t>The Values of each bar graph are the percent of students with a high score on Happiness in each year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latin typeface="Calibri"/>
                <a:ea typeface="Calibri"/>
                <a:cs typeface="Calibri"/>
              </a:rPr>
              <a:t>Explain: </a:t>
            </a:r>
            <a:r>
              <a:rPr lang="en-US" b="0" dirty="0">
                <a:latin typeface="Calibri"/>
                <a:ea typeface="Calibri"/>
                <a:cs typeface="Calibri"/>
              </a:rPr>
              <a:t>to get the </a:t>
            </a:r>
            <a:r>
              <a:rPr lang="en-US" dirty="0">
                <a:latin typeface="Calibri"/>
                <a:ea typeface="Calibri"/>
                <a:cs typeface="Calibri"/>
              </a:rPr>
              <a:t>values of each bar in the bar graph, you can look at the top of each bar. A tip on the dashboard is you can also hover the mouse over the the bar and get the value. In this example, if we hover the mouse over the 2023-24 green bar I can see that 753 students are thriving on happiness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28CC8-E8ED-A54C-A6CD-0F5F0BB209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85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GUIDANCE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Calibri"/>
                <a:ea typeface="Calibri"/>
                <a:cs typeface="Calibri"/>
              </a:rPr>
              <a:t>Explore Data Types</a:t>
            </a:r>
            <a:r>
              <a:rPr lang="en-US" dirty="0">
                <a:latin typeface="Calibri"/>
                <a:ea typeface="Calibri"/>
                <a:cs typeface="Calibri"/>
              </a:rPr>
              <a:t>: Demonstrate how to use the chart view drop-down menu to see different data representations (e.g., Outcomes over Time, High score over time)</a:t>
            </a:r>
          </a:p>
          <a:p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28CC8-E8ED-A54C-A6CD-0F5F0BB209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65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E84C0-7B61-5270-1638-D6253E0FB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C5973-C2CE-2EC2-2CF9-53640B199B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49AB8-E788-E523-9AEF-8B8743A1D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FA85C-90CD-DC4E-8AF8-9304D128F60F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F55E0-DFD2-B317-9DD6-88A2C7CC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29842-7163-D709-0D69-F1FA90A37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DFD0-8E58-6B44-AC01-EF43C85EA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64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886C-C148-E8F3-2850-E47A9C59F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B46BF2-D72D-4381-F6EA-3BB5D5805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3DE4C-B81F-98ED-0F29-90289B59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FA85C-90CD-DC4E-8AF8-9304D128F60F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E6F2B-5C48-BDDE-62BF-533F788C9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0BD11-5910-9A6C-CA53-45BFA5D92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DFD0-8E58-6B44-AC01-EF43C85EA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B0E83C-1C52-40D9-6DAA-6591846645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5C55-DAF1-AEA0-4DC1-E239AAD46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C4454-093F-E1FF-351C-9702AA950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FA85C-90CD-DC4E-8AF8-9304D128F60F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C39B8-D26C-8654-1161-68612D243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1AD4D-6D28-919D-255F-E8AD3236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DFD0-8E58-6B44-AC01-EF43C85EA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4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15248-7A35-515D-74AA-5BE7DF835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5F935-149C-AE14-3793-B39CDBED9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01FA1-A8FF-E143-4974-815952F9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FA85C-90CD-DC4E-8AF8-9304D128F60F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78E32-9DA1-CFAC-FA22-08F452CE9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AB236-FA11-0770-C5BD-E2396CE3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DFD0-8E58-6B44-AC01-EF43C85EA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91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C8125-9226-BDA1-82A5-16540D9ED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8E6DD-1400-FE5D-30A0-4DE120229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5A3A4-8529-B2F5-0D33-ED287DF5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FA85C-90CD-DC4E-8AF8-9304D128F60F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B8B78-C99D-40DA-3AF5-405AEB9C9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72C7A-EFD3-5078-3663-9E76A534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DFD0-8E58-6B44-AC01-EF43C85EA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6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8A8CE-3126-A83B-28D9-1A40D4AAD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40399-AA0B-4225-85B2-020B4A9AAF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50E26-A86A-D7AF-25F7-08C41A1F0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3357F-0DA0-0CAC-8DE2-5A5D3F493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FA85C-90CD-DC4E-8AF8-9304D128F60F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830AD7-B8A6-A690-2E17-EFB8DC8A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B6288-DC6F-10F0-4016-5E5BD3DC5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DFD0-8E58-6B44-AC01-EF43C85EA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2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DDFB7-2B76-3B80-07A4-9E75B58C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B1B452-8844-749E-FC03-7298B0016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54438-7F6E-1505-F6F0-B92591479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DF46F7-03F1-B149-93C8-7B9DD7024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6C9B0E-D45C-E078-1AFF-BCB2750C76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7847BD-AE7D-D9C6-176A-0373340DF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FA85C-90CD-DC4E-8AF8-9304D128F60F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791CB-04D9-F57A-E196-8BEFAE44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83A23-E69E-B50F-27DB-AAA4259EC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DFD0-8E58-6B44-AC01-EF43C85EA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39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70964-753A-F5F7-B9C5-5F783B248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FED27D-0280-38A7-EADA-3892D1B60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FA85C-90CD-DC4E-8AF8-9304D128F60F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05D27D-7D74-B043-08F7-1D9F16B4B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853F46-8D6A-178B-04EE-7B5AF6D6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DFD0-8E58-6B44-AC01-EF43C85EA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3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8D2F24-884B-9BCD-A86D-761184849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FA85C-90CD-DC4E-8AF8-9304D128F60F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5E664F-75FE-1ED1-E14B-40DE734A6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DE55E-68B8-ED15-EB11-86B1BB5CE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DFD0-8E58-6B44-AC01-EF43C85EA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44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43D0C-AC39-CE5A-61E3-6867C692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89F24-66F2-C82A-6CBE-3256A361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E0898A-4BD0-AF1C-5CD2-D1DE4D6CD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79AF5-6D15-0888-BF81-C2BB94814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FA85C-90CD-DC4E-8AF8-9304D128F60F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8E95DE-78A9-06BC-432B-54C0A77C1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311DAA-BB95-BFD9-5627-3ADCFCF3C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DFD0-8E58-6B44-AC01-EF43C85EA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06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6B571-D854-2C4A-CD44-46E6D8EAE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5BCE48-7E2A-0246-D31B-5DA360BED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B98E4C-C644-4544-BAE1-CF7F122B7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D170A-C377-18A0-256F-A77B82FF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FA85C-90CD-DC4E-8AF8-9304D128F60F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AE0FF-F827-84BC-A372-A00CE60EC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678A0-A562-D643-9EE0-B2B48062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DFD0-8E58-6B44-AC01-EF43C85EA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6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AAD94-DBB3-BC46-36C1-7BA3904E9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9AFD8-3447-F23F-EDA4-0CB86E33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DC1AA-F68F-C76E-27F5-93E0F45700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FFA85C-90CD-DC4E-8AF8-9304D128F60F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59422-AABE-3EA3-CE24-382B66C2E8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3EAB2-E46E-F37E-F519-76D81CA6A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E8DFD0-8E58-6B44-AC01-EF43C85EA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6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di.dashboard.earlylearning.ubc.ca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di.dashboard.earlylearning.ubc.ca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1E20BF-5C57-4CC1-85BE-45DE905596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08" b="30190"/>
          <a:stretch/>
        </p:blipFill>
        <p:spPr>
          <a:xfrm>
            <a:off x="-1092" y="1618290"/>
            <a:ext cx="12198067" cy="52535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F96211-65BA-449E-8CC2-0EDCD7C6F426}"/>
              </a:ext>
            </a:extLst>
          </p:cNvPr>
          <p:cNvSpPr/>
          <p:nvPr/>
        </p:nvSpPr>
        <p:spPr>
          <a:xfrm>
            <a:off x="0" y="-149188"/>
            <a:ext cx="12223054" cy="18482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7479BF-F393-4946-A3F8-02A11786E788}"/>
              </a:ext>
            </a:extLst>
          </p:cNvPr>
          <p:cNvSpPr txBox="1"/>
          <p:nvPr/>
        </p:nvSpPr>
        <p:spPr>
          <a:xfrm>
            <a:off x="234479" y="1044123"/>
            <a:ext cx="759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Middle Years Development Instrument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197FF-A6EF-4622-8653-33333954183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21" y="172066"/>
            <a:ext cx="1869136" cy="770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3E1D21-851A-4CEE-961F-67D1195CFA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736" y="430979"/>
            <a:ext cx="1605910" cy="5112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926C53-2BC0-4B1D-A349-7B1FF07391EA}"/>
              </a:ext>
            </a:extLst>
          </p:cNvPr>
          <p:cNvSpPr txBox="1"/>
          <p:nvPr/>
        </p:nvSpPr>
        <p:spPr>
          <a:xfrm>
            <a:off x="5281755" y="942247"/>
            <a:ext cx="4163685" cy="523111"/>
          </a:xfrm>
          <a:prstGeom prst="rect">
            <a:avLst/>
          </a:prstGeom>
          <a:noFill/>
        </p:spPr>
        <p:txBody>
          <a:bodyPr wrap="square" lIns="91331" tIns="45666" rIns="91331" bIns="45666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Instructor Name, 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E7C178-E9CC-531B-D702-584A38B3163D}"/>
              </a:ext>
            </a:extLst>
          </p:cNvPr>
          <p:cNvSpPr txBox="1"/>
          <p:nvPr/>
        </p:nvSpPr>
        <p:spPr>
          <a:xfrm>
            <a:off x="5281755" y="218203"/>
            <a:ext cx="60502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57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 Graphs and MDI Data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67B16D-0240-4D65-238A-30835F8928D9}"/>
              </a:ext>
            </a:extLst>
          </p:cNvPr>
          <p:cNvSpPr/>
          <p:nvPr/>
        </p:nvSpPr>
        <p:spPr>
          <a:xfrm rot="5400000">
            <a:off x="1398992" y="215551"/>
            <a:ext cx="111922" cy="2924579"/>
          </a:xfrm>
          <a:prstGeom prst="rect">
            <a:avLst/>
          </a:prstGeom>
          <a:solidFill>
            <a:srgbClr val="D77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00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0BB38-85D6-9E57-6EB8-CA3600DC1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594" y="1709837"/>
            <a:ext cx="747789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groups of 4: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 the MDI Data Dashboard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solidFill>
                  <a:srgbClr val="0079A7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https://mdi.dashboard.earlylearning.ubc.ca</a:t>
            </a:r>
            <a:r>
              <a:rPr lang="en-US" dirty="0">
                <a:solidFill>
                  <a:srgbClr val="0079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percent of students in Grade 5 in the Sunshine Coast school district in 2023-24 who had a high score for eating breakfast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percent of students in Grade 8 in Revelstoke school district in 2022-23 who had a high score on optimism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2DD40A-2B6F-FE50-4647-4BAA3D803ECD}"/>
              </a:ext>
            </a:extLst>
          </p:cNvPr>
          <p:cNvSpPr txBox="1">
            <a:spLocks/>
          </p:cNvSpPr>
          <p:nvPr/>
        </p:nvSpPr>
        <p:spPr>
          <a:xfrm>
            <a:off x="252333" y="436983"/>
            <a:ext cx="10515600" cy="706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57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 </a:t>
            </a:r>
            <a:r>
              <a:rPr lang="en-US" sz="3200" b="1" dirty="0">
                <a:solidFill>
                  <a:srgbClr val="E07F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3200" b="1" dirty="0">
                <a:solidFill>
                  <a:srgbClr val="0057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MDI Data Dashboard Scavenger Hunt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137FC9-9626-AEA6-B1C5-984ABB0F8B0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933" y="6061175"/>
            <a:ext cx="1181471" cy="4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19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DA83D9-DAB4-01C8-D268-4EF515BD8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6453" y="1591592"/>
            <a:ext cx="9288770" cy="483672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Steps:</a:t>
            </a:r>
          </a:p>
          <a:p>
            <a:pPr marL="342900" indent="-342900">
              <a:buClr>
                <a:srgbClr val="0079A7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 MDI Data Dashboard </a:t>
            </a:r>
          </a:p>
          <a:p>
            <a:pPr marL="342900" indent="-342900">
              <a:buClr>
                <a:srgbClr val="0079A7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Abbotsford school district from the drop-down menu on the left</a:t>
            </a:r>
          </a:p>
          <a:p>
            <a:pPr marL="342900" indent="-342900">
              <a:buClr>
                <a:srgbClr val="0079A7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on Grade 5 and 2023/2024</a:t>
            </a:r>
          </a:p>
          <a:p>
            <a:pPr marL="342900" indent="-342900">
              <a:buClr>
                <a:srgbClr val="0079A7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on Dimensions</a:t>
            </a:r>
          </a:p>
          <a:p>
            <a:pPr marL="342900" indent="-342900">
              <a:buClr>
                <a:srgbClr val="0079A7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Social &amp; Emotional Development from the Dimension drop down </a:t>
            </a:r>
          </a:p>
          <a:p>
            <a:pPr marL="342900" indent="-342900">
              <a:buClr>
                <a:srgbClr val="0079A7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on Happiness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5A930A-B716-A4CE-E211-984BC1B95F7C}"/>
              </a:ext>
            </a:extLst>
          </p:cNvPr>
          <p:cNvSpPr txBox="1">
            <a:spLocks/>
          </p:cNvSpPr>
          <p:nvPr/>
        </p:nvSpPr>
        <p:spPr>
          <a:xfrm>
            <a:off x="252333" y="492966"/>
            <a:ext cx="10460975" cy="606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57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r>
              <a:rPr lang="en-US" sz="3000" dirty="0">
                <a:solidFill>
                  <a:srgbClr val="E07F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Levels of Happiness for Grade 5 students </a:t>
            </a:r>
          </a:p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in Abbotsford in 2023/2024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664330-F35C-1E77-2CD2-C1927141B3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933" y="240762"/>
            <a:ext cx="1181471" cy="486036"/>
          </a:xfrm>
          <a:prstGeom prst="rect">
            <a:avLst/>
          </a:prstGeom>
        </p:spPr>
      </p:pic>
      <p:pic>
        <p:nvPicPr>
          <p:cNvPr id="8" name="Graphic 7" descr="Cursor with solid fill">
            <a:extLst>
              <a:ext uri="{FF2B5EF4-FFF2-40B4-BE49-F238E27FC236}">
                <a16:creationId xmlns:a16="http://schemas.microsoft.com/office/drawing/2014/main" id="{EDD6221E-1E1B-49F0-C507-92D66FE68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1300233" y="1469708"/>
            <a:ext cx="606220" cy="60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84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0D9BA-6F23-F159-03CD-A35E5ECDA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579" y="2327287"/>
            <a:ext cx="3347507" cy="426685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</a:t>
            </a:r>
          </a:p>
          <a:p>
            <a:pPr marL="457200" indent="-457200">
              <a:buClr>
                <a:srgbClr val="0079A7"/>
              </a:buClr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 Axes: x-axis 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(Levels of Happiness); y-axis (Number of Students)</a:t>
            </a:r>
          </a:p>
          <a:p>
            <a:pPr marL="457200" indent="-457200">
              <a:buClr>
                <a:srgbClr val="0079A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Draw bars: Plot bars for Low, Medium and High </a:t>
            </a:r>
          </a:p>
          <a:p>
            <a:pPr marL="457200" indent="-457200">
              <a:buClr>
                <a:srgbClr val="0079A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 title: Give the graph a clear title</a:t>
            </a:r>
          </a:p>
          <a:p>
            <a:pPr marL="457200" indent="-457200">
              <a:buClr>
                <a:srgbClr val="0079A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Optional: add colors to bars 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A graph of a level of happiness&#10;&#10;AI-generated content may be incorrect.">
            <a:extLst>
              <a:ext uri="{FF2B5EF4-FFF2-40B4-BE49-F238E27FC236}">
                <a16:creationId xmlns:a16="http://schemas.microsoft.com/office/drawing/2014/main" id="{B2D62AA4-10DD-272E-694E-D5E3D63ED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356" y="2327287"/>
            <a:ext cx="7034275" cy="426685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579BE59-2A44-65D0-2C6C-C89E8FC89DBF}"/>
              </a:ext>
            </a:extLst>
          </p:cNvPr>
          <p:cNvSpPr txBox="1">
            <a:spLocks/>
          </p:cNvSpPr>
          <p:nvPr/>
        </p:nvSpPr>
        <p:spPr>
          <a:xfrm>
            <a:off x="252332" y="659403"/>
            <a:ext cx="11697071" cy="706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57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</a:t>
            </a:r>
            <a:r>
              <a:rPr lang="en-US" sz="3200" b="1" dirty="0">
                <a:solidFill>
                  <a:srgbClr val="E07F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3200" b="1" dirty="0">
                <a:solidFill>
                  <a:srgbClr val="0057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Creating a Bar Graph from MDI data using the </a:t>
            </a: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MDI Data Dashboard </a:t>
            </a:r>
          </a:p>
        </p:txBody>
      </p:sp>
    </p:spTree>
    <p:extLst>
      <p:ext uri="{BB962C8B-B14F-4D97-AF65-F5344CB8AC3E}">
        <p14:creationId xmlns:p14="http://schemas.microsoft.com/office/powerpoint/2010/main" val="2884860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1B3DC-0599-0545-4A84-E91E5D451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670" y="2491840"/>
            <a:ext cx="9906000" cy="3569335"/>
          </a:xfrm>
        </p:spPr>
        <p:txBody>
          <a:bodyPr/>
          <a:lstStyle/>
          <a:p>
            <a:pPr>
              <a:buClr>
                <a:srgbClr val="0079A7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 the MDI data dashboard to get your data </a:t>
            </a:r>
          </a:p>
          <a:p>
            <a:pPr>
              <a:buClr>
                <a:srgbClr val="0079A7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Draw and label your x and y axes</a:t>
            </a:r>
          </a:p>
          <a:p>
            <a:pPr>
              <a:buClr>
                <a:srgbClr val="0079A7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 data points and draw bars </a:t>
            </a:r>
          </a:p>
          <a:p>
            <a:pPr>
              <a:buClr>
                <a:srgbClr val="0079A7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 title and colors (optional)</a:t>
            </a:r>
          </a:p>
          <a:p>
            <a:pPr>
              <a:buClr>
                <a:srgbClr val="0079A7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Analyze your graph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879BDD-3B1D-5AB4-6200-2627EE6AB27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933" y="6061175"/>
            <a:ext cx="1181471" cy="4860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9515BD3-D0C0-1066-4FD1-EE830196F4D3}"/>
              </a:ext>
            </a:extLst>
          </p:cNvPr>
          <p:cNvSpPr txBox="1">
            <a:spLocks/>
          </p:cNvSpPr>
          <p:nvPr/>
        </p:nvSpPr>
        <p:spPr>
          <a:xfrm>
            <a:off x="252332" y="659403"/>
            <a:ext cx="11697071" cy="706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57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 </a:t>
            </a:r>
            <a:r>
              <a:rPr lang="en-US" sz="3200" b="1" dirty="0">
                <a:solidFill>
                  <a:srgbClr val="E07F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3200" b="1" dirty="0">
                <a:solidFill>
                  <a:srgbClr val="0057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Creating a Bar Graph from MDI data using the </a:t>
            </a: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MDI Data Dashboard </a:t>
            </a:r>
          </a:p>
        </p:txBody>
      </p:sp>
    </p:spTree>
    <p:extLst>
      <p:ext uri="{BB962C8B-B14F-4D97-AF65-F5344CB8AC3E}">
        <p14:creationId xmlns:p14="http://schemas.microsoft.com/office/powerpoint/2010/main" val="3325864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3"/>
          <p:cNvPicPr preferRelativeResize="0"/>
          <p:nvPr/>
        </p:nvPicPr>
        <p:blipFill rotWithShape="1">
          <a:blip r:embed="rId3"/>
          <a:srcRect l="7808" t="662" r="3845" b="23388"/>
          <a:stretch/>
        </p:blipFill>
        <p:spPr>
          <a:xfrm>
            <a:off x="5121" y="0"/>
            <a:ext cx="12267879" cy="690124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3"/>
          <p:cNvSpPr/>
          <p:nvPr/>
        </p:nvSpPr>
        <p:spPr>
          <a:xfrm>
            <a:off x="1112238" y="4020948"/>
            <a:ext cx="9590539" cy="120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t" anchorCtr="0">
            <a:spAutoFit/>
          </a:bodyPr>
          <a:lstStyle/>
          <a:p>
            <a:r>
              <a:rPr lang="en-CA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does the MDI data relate to your own experiences in school and community?</a:t>
            </a:r>
            <a:endParaRPr lang="en-CA" sz="36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39BBA2-BB5D-9440-059A-C55947DE71B2}"/>
              </a:ext>
            </a:extLst>
          </p:cNvPr>
          <p:cNvSpPr/>
          <p:nvPr/>
        </p:nvSpPr>
        <p:spPr>
          <a:xfrm rot="5400000">
            <a:off x="1406330" y="2022671"/>
            <a:ext cx="111922" cy="2924579"/>
          </a:xfrm>
          <a:prstGeom prst="rect">
            <a:avLst/>
          </a:prstGeom>
          <a:solidFill>
            <a:srgbClr val="D77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0CBB2-50D9-D845-D42F-C915A0D06B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8210" y="592195"/>
            <a:ext cx="1869136" cy="77018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3"/>
          <p:cNvPicPr preferRelativeResize="0"/>
          <p:nvPr/>
        </p:nvPicPr>
        <p:blipFill>
          <a:blip r:embed="rId3"/>
          <a:srcRect t="7771" b="7771"/>
          <a:stretch/>
        </p:blipFill>
        <p:spPr>
          <a:xfrm>
            <a:off x="5121" y="0"/>
            <a:ext cx="12267879" cy="690124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3"/>
          <p:cNvSpPr/>
          <p:nvPr/>
        </p:nvSpPr>
        <p:spPr>
          <a:xfrm>
            <a:off x="1112239" y="3914307"/>
            <a:ext cx="9590539" cy="2308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t" anchorCtr="0">
            <a:spAutoFit/>
          </a:bodyPr>
          <a:lstStyle/>
          <a:p>
            <a:r>
              <a:rPr lang="en-CA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Write/say </a:t>
            </a:r>
            <a:r>
              <a:rPr lang="en-CA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one thing you learned about bar graphs and one thing you learned about the MDI data.</a:t>
            </a:r>
          </a:p>
          <a:p>
            <a:endParaRPr lang="en-CA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 surprised you or stood out to you?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39BBA2-BB5D-9440-059A-C55947DE71B2}"/>
              </a:ext>
            </a:extLst>
          </p:cNvPr>
          <p:cNvSpPr/>
          <p:nvPr/>
        </p:nvSpPr>
        <p:spPr>
          <a:xfrm rot="5400000">
            <a:off x="1406330" y="2022671"/>
            <a:ext cx="111922" cy="2924579"/>
          </a:xfrm>
          <a:prstGeom prst="rect">
            <a:avLst/>
          </a:prstGeom>
          <a:solidFill>
            <a:srgbClr val="D77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0CBB2-50D9-D845-D42F-C915A0D06B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8210" y="592195"/>
            <a:ext cx="1869136" cy="77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3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9F0247-F054-8C48-F84F-9A161CBA49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98" b="11396"/>
          <a:stretch/>
        </p:blipFill>
        <p:spPr>
          <a:xfrm>
            <a:off x="-1" y="0"/>
            <a:ext cx="12248148" cy="695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26D6E7-5A82-457F-32E6-63BA33E09EA9}"/>
              </a:ext>
            </a:extLst>
          </p:cNvPr>
          <p:cNvSpPr txBox="1"/>
          <p:nvPr/>
        </p:nvSpPr>
        <p:spPr>
          <a:xfrm>
            <a:off x="1366157" y="2028616"/>
            <a:ext cx="9862458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Surveys children’s thoughts, feelings, and experiences </a:t>
            </a:r>
          </a:p>
          <a:p>
            <a:pPr marL="457200" indent="-4572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Helps understand well-being of children in BC</a:t>
            </a:r>
          </a:p>
          <a:p>
            <a:pPr>
              <a:lnSpc>
                <a:spcPct val="150000"/>
              </a:lnSpc>
              <a:buClr>
                <a:srgbClr val="FFFFFF"/>
              </a:buClr>
            </a:pPr>
            <a:endParaRPr lang="en-US" sz="1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We will use real data from the MDI to create bar graphs.</a:t>
            </a:r>
          </a:p>
          <a:p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66D93-5064-4B43-156C-E768E59F19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386" y="839330"/>
            <a:ext cx="1869136" cy="77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92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73E01-39E5-825D-553F-B4989292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33" y="436983"/>
            <a:ext cx="10515600" cy="706695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57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a Bar Graph?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084D5-484F-91D0-DE55-FC1673B4A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0901"/>
            <a:ext cx="4697627" cy="5046310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endParaRPr lang="en-CA" b="0" i="0" dirty="0">
              <a:effectLst/>
              <a:latin typeface="fkGroteskNeue"/>
            </a:endParaRPr>
          </a:p>
          <a:p>
            <a:pPr algn="l">
              <a:buClr>
                <a:srgbClr val="0079A7"/>
              </a:buClr>
              <a:buFont typeface="Arial" panose="020B0604020202020204" pitchFamily="34" charset="0"/>
              <a:buChar char="•"/>
            </a:pPr>
            <a:r>
              <a:rPr lang="en-CA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Definition: </a:t>
            </a:r>
            <a:r>
              <a:rPr lang="en-CA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visual representation of data using rectangular bars</a:t>
            </a:r>
          </a:p>
          <a:p>
            <a:pPr algn="l">
              <a:buClr>
                <a:srgbClr val="0079A7"/>
              </a:buClr>
              <a:buFont typeface="Arial" panose="020B0604020202020204" pitchFamily="34" charset="0"/>
              <a:buChar char="•"/>
            </a:pPr>
            <a:r>
              <a:rPr lang="en-CA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Key features</a:t>
            </a:r>
            <a:r>
              <a:rPr lang="en-CA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x-axis (categories), y-axis (scale), bars (represent values)</a:t>
            </a:r>
            <a:br>
              <a:rPr lang="en-CA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Clr>
                <a:srgbClr val="0079A7"/>
              </a:buClr>
              <a:buNone/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a bar graph of the number of children who participated on the MDI in each grade in 2022-2023</a:t>
            </a:r>
            <a:endParaRPr lang="en-CA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CBA3AB-A55E-04AC-AAB9-6B40C71A6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28361"/>
            <a:ext cx="5539409" cy="3705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81B224-7366-BCCB-78DB-CA31A103E0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933" y="6061175"/>
            <a:ext cx="1181471" cy="4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26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1EA84-F3B7-B769-8C79-99D0CE779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33" y="492966"/>
            <a:ext cx="10515600" cy="606219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57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Creating a Bar Graph </a:t>
            </a:r>
            <a:r>
              <a:rPr lang="en-US" sz="3000" dirty="0">
                <a:solidFill>
                  <a:srgbClr val="E07F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Step 1: Getting Your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4DCED-8952-AFA8-9661-21D6903CD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17" y="5703390"/>
            <a:ext cx="6172200" cy="846359"/>
          </a:xfrm>
        </p:spPr>
        <p:txBody>
          <a:bodyPr>
            <a:normAutofit lnSpcReduction="10000"/>
          </a:bodyPr>
          <a:lstStyle/>
          <a:p>
            <a:pPr>
              <a:buClr>
                <a:srgbClr val="0079A7"/>
              </a:buClr>
            </a:pPr>
            <a:r>
              <a:rPr lang="en-US" sz="2400" dirty="0">
                <a:solidFill>
                  <a:srgbClr val="0079A7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https://mdi.dashboard.earlylearning.ubc.ca/</a:t>
            </a:r>
            <a:endParaRPr lang="en-US" sz="2400" dirty="0">
              <a:solidFill>
                <a:srgbClr val="0079A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79A7"/>
              </a:buCl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Let’s do the MDI Data Dashboard guided tour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MDI Dashboard">
            <a:hlinkClick r:id="rId3"/>
            <a:extLst>
              <a:ext uri="{FF2B5EF4-FFF2-40B4-BE49-F238E27FC236}">
                <a16:creationId xmlns:a16="http://schemas.microsoft.com/office/drawing/2014/main" id="{F8F0D96D-96CE-FBB8-15C0-AA54134E7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513" y="1655484"/>
            <a:ext cx="6960973" cy="349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014E5C-0EA5-D55E-2AA5-A54871461A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933" y="6061175"/>
            <a:ext cx="1181471" cy="4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5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9FB8A6E-12C4-51EE-3AD9-00C486D2E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00" y="1367078"/>
            <a:ext cx="8288015" cy="46940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58BE75-009E-093E-5735-4EE9BBA625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933" y="6061175"/>
            <a:ext cx="1181471" cy="48603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23A9B4F-6D3D-80E6-1C6B-ADE4287509E2}"/>
              </a:ext>
            </a:extLst>
          </p:cNvPr>
          <p:cNvSpPr txBox="1">
            <a:spLocks/>
          </p:cNvSpPr>
          <p:nvPr/>
        </p:nvSpPr>
        <p:spPr>
          <a:xfrm>
            <a:off x="252333" y="492966"/>
            <a:ext cx="11534934" cy="606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57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Getting Your Data </a:t>
            </a:r>
            <a:r>
              <a:rPr lang="en-US" sz="3000" dirty="0">
                <a:solidFill>
                  <a:srgbClr val="E07F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Choose a School District or Neighborhood on the left</a:t>
            </a:r>
          </a:p>
        </p:txBody>
      </p:sp>
    </p:spTree>
    <p:extLst>
      <p:ext uri="{BB962C8B-B14F-4D97-AF65-F5344CB8AC3E}">
        <p14:creationId xmlns:p14="http://schemas.microsoft.com/office/powerpoint/2010/main" val="1172732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3EC571A-522A-756D-6D0D-88CD47B9C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354" y="1427352"/>
            <a:ext cx="8206891" cy="46338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CC890A-FE5A-7460-84B2-DF27BA64109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933" y="6061175"/>
            <a:ext cx="1181471" cy="48603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C41959A-A518-90E1-12A9-5DB069591A87}"/>
              </a:ext>
            </a:extLst>
          </p:cNvPr>
          <p:cNvSpPr txBox="1">
            <a:spLocks/>
          </p:cNvSpPr>
          <p:nvPr/>
        </p:nvSpPr>
        <p:spPr>
          <a:xfrm>
            <a:off x="252333" y="492966"/>
            <a:ext cx="11534934" cy="606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57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Getting Your Data </a:t>
            </a:r>
            <a:r>
              <a:rPr lang="en-US" sz="3000" dirty="0">
                <a:solidFill>
                  <a:srgbClr val="E07F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Choose the Year and Grade</a:t>
            </a:r>
          </a:p>
        </p:txBody>
      </p:sp>
    </p:spTree>
    <p:extLst>
      <p:ext uri="{BB962C8B-B14F-4D97-AF65-F5344CB8AC3E}">
        <p14:creationId xmlns:p14="http://schemas.microsoft.com/office/powerpoint/2010/main" val="3909732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38854-E54D-9903-7D20-CB59E3ACE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333" y="1920240"/>
            <a:ext cx="3528835" cy="45424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on Dimensions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the dimension you would like to explore from the drop-down menu (e.g., Social &amp; Emotional Development)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section (e.g., Dimension Measures)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on the item you want from the orange list (e.g., Optimism)</a:t>
            </a:r>
          </a:p>
        </p:txBody>
      </p:sp>
      <p:pic>
        <p:nvPicPr>
          <p:cNvPr id="4" name="Picture 2" descr="HELP Unveils New &amp; Improved MDI Data Dashboard - Human Early ...">
            <a:extLst>
              <a:ext uri="{FF2B5EF4-FFF2-40B4-BE49-F238E27FC236}">
                <a16:creationId xmlns:a16="http://schemas.microsoft.com/office/drawing/2014/main" id="{794D5235-CD43-0795-A53A-4D0696460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845" y="1920240"/>
            <a:ext cx="7572855" cy="378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DEA49-F10B-6EDB-92F9-776C4968CB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933" y="6061175"/>
            <a:ext cx="1181471" cy="48603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543C2FE-30E8-798C-207C-A9E405086D98}"/>
              </a:ext>
            </a:extLst>
          </p:cNvPr>
          <p:cNvSpPr txBox="1">
            <a:spLocks/>
          </p:cNvSpPr>
          <p:nvPr/>
        </p:nvSpPr>
        <p:spPr>
          <a:xfrm>
            <a:off x="252333" y="492966"/>
            <a:ext cx="11534934" cy="606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57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Getting Your Data </a:t>
            </a:r>
            <a:r>
              <a:rPr lang="en-US" sz="3000" dirty="0">
                <a:solidFill>
                  <a:srgbClr val="E07F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Find the item you’re interested in</a:t>
            </a:r>
          </a:p>
        </p:txBody>
      </p:sp>
    </p:spTree>
    <p:extLst>
      <p:ext uri="{BB962C8B-B14F-4D97-AF65-F5344CB8AC3E}">
        <p14:creationId xmlns:p14="http://schemas.microsoft.com/office/powerpoint/2010/main" val="2865893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eb page&#10;&#10;AI-generated content may be incorrect.">
            <a:extLst>
              <a:ext uri="{FF2B5EF4-FFF2-40B4-BE49-F238E27FC236}">
                <a16:creationId xmlns:a16="http://schemas.microsoft.com/office/drawing/2014/main" id="{52B99B77-DD52-A8C8-6C19-DA9E28D55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697" y="1225727"/>
            <a:ext cx="8601167" cy="5193764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543820-B151-5F74-6525-2F5FD67E27F2}"/>
              </a:ext>
            </a:extLst>
          </p:cNvPr>
          <p:cNvSpPr txBox="1">
            <a:spLocks/>
          </p:cNvSpPr>
          <p:nvPr/>
        </p:nvSpPr>
        <p:spPr>
          <a:xfrm>
            <a:off x="628135" y="983082"/>
            <a:ext cx="1519881" cy="606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57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 1: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65886-ACA0-1BA9-E2B3-772E8D3F10C7}"/>
              </a:ext>
            </a:extLst>
          </p:cNvPr>
          <p:cNvSpPr txBox="1"/>
          <p:nvPr/>
        </p:nvSpPr>
        <p:spPr>
          <a:xfrm>
            <a:off x="247136" y="1630669"/>
            <a:ext cx="260727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the number of students in each bar in your graph, hover over it with your mouse and you will get the number of kids in each bar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F83B1D-DCF7-466C-7364-3740EEF360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933" y="240762"/>
            <a:ext cx="1181471" cy="48603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9824C6E-A863-5D63-E380-0D69EBCB7FF5}"/>
              </a:ext>
            </a:extLst>
          </p:cNvPr>
          <p:cNvSpPr/>
          <p:nvPr/>
        </p:nvSpPr>
        <p:spPr>
          <a:xfrm>
            <a:off x="333635" y="1188656"/>
            <a:ext cx="197707" cy="197707"/>
          </a:xfrm>
          <a:prstGeom prst="ellipse">
            <a:avLst/>
          </a:prstGeom>
          <a:solidFill>
            <a:srgbClr val="E07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07F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39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BFE961C-5D0B-6BD3-74FC-9CC18C43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365" y="1225727"/>
            <a:ext cx="8756499" cy="4981714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E25D5E-0B74-9A64-280D-6299F4A5B2FC}"/>
              </a:ext>
            </a:extLst>
          </p:cNvPr>
          <p:cNvSpPr txBox="1"/>
          <p:nvPr/>
        </p:nvSpPr>
        <p:spPr>
          <a:xfrm>
            <a:off x="247136" y="1630669"/>
            <a:ext cx="250842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on the chart view drop down menu to see different types of data. For example, when I click Outcomes over time, I can see Low, Medium and High levels of Happiness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51C8EA-B6B5-592B-F4AF-1B131FC328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933" y="240762"/>
            <a:ext cx="1181471" cy="48603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7DCD848-B1C1-E7D4-9DC6-DABB53B913CA}"/>
              </a:ext>
            </a:extLst>
          </p:cNvPr>
          <p:cNvSpPr txBox="1">
            <a:spLocks/>
          </p:cNvSpPr>
          <p:nvPr/>
        </p:nvSpPr>
        <p:spPr>
          <a:xfrm>
            <a:off x="628135" y="983082"/>
            <a:ext cx="1519881" cy="606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57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 2: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7E2CDF-A68D-0122-0A66-09ED4D700A79}"/>
              </a:ext>
            </a:extLst>
          </p:cNvPr>
          <p:cNvSpPr/>
          <p:nvPr/>
        </p:nvSpPr>
        <p:spPr>
          <a:xfrm>
            <a:off x="333635" y="1188656"/>
            <a:ext cx="197707" cy="197707"/>
          </a:xfrm>
          <a:prstGeom prst="ellipse">
            <a:avLst/>
          </a:prstGeom>
          <a:solidFill>
            <a:srgbClr val="E07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03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</TotalTime>
  <Words>1711</Words>
  <Application>Microsoft Office PowerPoint</Application>
  <PresentationFormat>Widescreen</PresentationFormat>
  <Paragraphs>168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What is a Bar Graph?</vt:lpstr>
      <vt:lpstr>Creating a Bar Graph | Step 1: Getting Your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maram37@student.ubc.ca</dc:creator>
  <cp:lastModifiedBy>maram37@student.ubc.ca</cp:lastModifiedBy>
  <cp:revision>520</cp:revision>
  <dcterms:created xsi:type="dcterms:W3CDTF">2025-02-26T18:11:13Z</dcterms:created>
  <dcterms:modified xsi:type="dcterms:W3CDTF">2025-06-06T21:49:13Z</dcterms:modified>
</cp:coreProperties>
</file>