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1297" r:id="rId2"/>
    <p:sldId id="1298" r:id="rId3"/>
    <p:sldId id="1299" r:id="rId4"/>
    <p:sldId id="1300" r:id="rId5"/>
    <p:sldId id="1301" r:id="rId6"/>
    <p:sldId id="1303" r:id="rId7"/>
    <p:sldId id="1304" r:id="rId8"/>
    <p:sldId id="1308" r:id="rId9"/>
    <p:sldId id="1309" r:id="rId10"/>
    <p:sldId id="1307" r:id="rId11"/>
    <p:sldId id="264" r:id="rId12"/>
    <p:sldId id="1296" r:id="rId13"/>
    <p:sldId id="1302"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h3fcEDiIzadb5j7N5fR78G8ywOL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4CD632-DFFF-488C-B3CD-3DE746FB3BCD}" name="Molyneux, Tonje" initials="MT" userId="S::tonje.molyneux@ubc.ca::6c9ef9cb-ba26-4b8b-9667-a8dc3d95346b" providerId="AD"/>
  <p188:author id="{A36D7563-1E69-7401-E52E-013AD4AA1EAA}" name="jmcconville@sd43.bc.ca" initials="jm" userId="S::urn:spo:guest#jmcconville@sd43.bc.ca::" providerId="AD"/>
  <p188:author id="{B0B821A2-9A4E-54B4-3288-19189F9C0835}" name="Tonje Molyneux" initials="TM" userId="d797f7be0c7b913a" providerId="Windows Live"/>
  <p188:author id="{8CC737A8-BDD0-34A5-0433-916CA71CCF50}" name="Leung, Ada" initials="" userId="S::ada.leung@ubc.ca::1738e46e-9923-4578-be98-6914d3e70f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7E26"/>
    <a:srgbClr val="F9F9F9"/>
    <a:srgbClr val="F9A1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864413-C6A2-F0DD-C899-F2F01584A815}" v="3" dt="2025-05-14T00:51:39.0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7211" autoAdjust="0"/>
  </p:normalViewPr>
  <p:slideViewPr>
    <p:cSldViewPr snapToGrid="0">
      <p:cViewPr varScale="1">
        <p:scale>
          <a:sx n="79" d="100"/>
          <a:sy n="79" d="100"/>
        </p:scale>
        <p:origin x="23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yneux, Tonje" userId="S::tonje.molyneux@ubc.ca::6c9ef9cb-ba26-4b8b-9667-a8dc3d95346b" providerId="AD" clId="Web-{96BBAB88-9445-4C95-083C-76AA6BC6073E}"/>
    <pc:docChg chg="modSld">
      <pc:chgData name="Molyneux, Tonje" userId="S::tonje.molyneux@ubc.ca::6c9ef9cb-ba26-4b8b-9667-a8dc3d95346b" providerId="AD" clId="Web-{96BBAB88-9445-4C95-083C-76AA6BC6073E}" dt="2025-05-09T20:05:07.039" v="4"/>
      <pc:docMkLst>
        <pc:docMk/>
      </pc:docMkLst>
      <pc:sldChg chg="modNotes">
        <pc:chgData name="Molyneux, Tonje" userId="S::tonje.molyneux@ubc.ca::6c9ef9cb-ba26-4b8b-9667-a8dc3d95346b" providerId="AD" clId="Web-{96BBAB88-9445-4C95-083C-76AA6BC6073E}" dt="2025-05-09T20:05:07.039" v="4"/>
        <pc:sldMkLst>
          <pc:docMk/>
          <pc:sldMk cId="0" sldId="264"/>
        </pc:sldMkLst>
      </pc:sldChg>
      <pc:sldChg chg="modNotes">
        <pc:chgData name="Molyneux, Tonje" userId="S::tonje.molyneux@ubc.ca::6c9ef9cb-ba26-4b8b-9667-a8dc3d95346b" providerId="AD" clId="Web-{96BBAB88-9445-4C95-083C-76AA6BC6073E}" dt="2025-05-09T20:05:01.382" v="2"/>
        <pc:sldMkLst>
          <pc:docMk/>
          <pc:sldMk cId="4056683979" sldId="1296"/>
        </pc:sldMkLst>
      </pc:sldChg>
      <pc:sldChg chg="modNotes">
        <pc:chgData name="Molyneux, Tonje" userId="S::tonje.molyneux@ubc.ca::6c9ef9cb-ba26-4b8b-9667-a8dc3d95346b" providerId="AD" clId="Web-{96BBAB88-9445-4C95-083C-76AA6BC6073E}" dt="2025-05-09T20:04:13.334" v="0"/>
        <pc:sldMkLst>
          <pc:docMk/>
          <pc:sldMk cId="0" sldId="1299"/>
        </pc:sldMkLst>
      </pc:sldChg>
    </pc:docChg>
  </pc:docChgLst>
  <pc:docChgLst>
    <pc:chgData name="Leung, Ada" userId="S::ada.leung@ubc.ca::1738e46e-9923-4578-be98-6914d3e70f43" providerId="AD" clId="Web-{36864413-C6A2-F0DD-C899-F2F01584A815}"/>
    <pc:docChg chg="modSld">
      <pc:chgData name="Leung, Ada" userId="S::ada.leung@ubc.ca::1738e46e-9923-4578-be98-6914d3e70f43" providerId="AD" clId="Web-{36864413-C6A2-F0DD-C899-F2F01584A815}" dt="2025-05-14T00:43:06.307" v="1"/>
      <pc:docMkLst>
        <pc:docMk/>
      </pc:docMkLst>
      <pc:sldChg chg="addSp delSp">
        <pc:chgData name="Leung, Ada" userId="S::ada.leung@ubc.ca::1738e46e-9923-4578-be98-6914d3e70f43" providerId="AD" clId="Web-{36864413-C6A2-F0DD-C899-F2F01584A815}" dt="2025-05-14T00:43:06.307" v="1"/>
        <pc:sldMkLst>
          <pc:docMk/>
          <pc:sldMk cId="1207721635" sldId="1307"/>
        </pc:sldMkLst>
        <pc:picChg chg="del">
          <ac:chgData name="Leung, Ada" userId="S::ada.leung@ubc.ca::1738e46e-9923-4578-be98-6914d3e70f43" providerId="AD" clId="Web-{36864413-C6A2-F0DD-C899-F2F01584A815}" dt="2025-05-14T00:43:03.650" v="0"/>
          <ac:picMkLst>
            <pc:docMk/>
            <pc:sldMk cId="1207721635" sldId="1307"/>
            <ac:picMk id="6" creationId="{C361E7D7-8F70-9284-77F8-EAAC7CA3BF7B}"/>
          </ac:picMkLst>
        </pc:picChg>
        <pc:picChg chg="add">
          <ac:chgData name="Leung, Ada" userId="S::ada.leung@ubc.ca::1738e46e-9923-4578-be98-6914d3e70f43" providerId="AD" clId="Web-{36864413-C6A2-F0DD-C899-F2F01584A815}" dt="2025-05-14T00:43:06.307" v="1"/>
          <ac:picMkLst>
            <pc:docMk/>
            <pc:sldMk cId="1207721635" sldId="1307"/>
            <ac:picMk id="10" creationId="{7DAF4081-21F3-D2B6-4D23-8A17ECADDEC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b="1" dirty="0"/>
              <a:t>GUIDANCE</a:t>
            </a:r>
            <a:endParaRPr lang="en-CA"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i="1" dirty="0"/>
              <a:t>Optional: </a:t>
            </a:r>
            <a:r>
              <a:rPr lang="en-CA" altLang="en-US" sz="1200" dirty="0"/>
              <a:t>Customize this slide with the instructor’s name and lesson delivery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dirty="0"/>
              <a:t>© 2025 Human Early Learning Partnership</a:t>
            </a:r>
          </a:p>
          <a:p>
            <a:endParaRPr lang="en-US" dirty="0"/>
          </a:p>
        </p:txBody>
      </p:sp>
      <p:sp>
        <p:nvSpPr>
          <p:cNvPr id="4" name="Slide Number Placeholder 3"/>
          <p:cNvSpPr>
            <a:spLocks noGrp="1"/>
          </p:cNvSpPr>
          <p:nvPr>
            <p:ph type="sldNum" sz="quarter" idx="5"/>
          </p:nvPr>
        </p:nvSpPr>
        <p:spPr/>
        <p:txBody>
          <a:bodyPr/>
          <a:lstStyle/>
          <a:p>
            <a:fld id="{0A620FC5-02E0-4B6C-8189-CBC4001344C0}" type="slidenum">
              <a:rPr lang="en-US" smtClean="0"/>
              <a:t>1</a:t>
            </a:fld>
            <a:endParaRPr lang="en-US"/>
          </a:p>
        </p:txBody>
      </p:sp>
    </p:spTree>
    <p:extLst>
      <p:ext uri="{BB962C8B-B14F-4D97-AF65-F5344CB8AC3E}">
        <p14:creationId xmlns:p14="http://schemas.microsoft.com/office/powerpoint/2010/main" val="1031756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FE6AFD01-368F-0B47-0176-DCA9E539517C}"/>
            </a:ext>
          </a:extLst>
        </p:cNvPr>
        <p:cNvGrpSpPr/>
        <p:nvPr/>
      </p:nvGrpSpPr>
      <p:grpSpPr>
        <a:xfrm>
          <a:off x="0" y="0"/>
          <a:ext cx="0" cy="0"/>
          <a:chOff x="0" y="0"/>
          <a:chExt cx="0" cy="0"/>
        </a:xfrm>
      </p:grpSpPr>
      <p:sp>
        <p:nvSpPr>
          <p:cNvPr id="104" name="Google Shape;104;p3:notes">
            <a:extLst>
              <a:ext uri="{FF2B5EF4-FFF2-40B4-BE49-F238E27FC236}">
                <a16:creationId xmlns:a16="http://schemas.microsoft.com/office/drawing/2014/main" id="{E66008B9-19A9-3C90-8802-B1BA5418E52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Arial"/>
                <a:ea typeface="Arial"/>
                <a:cs typeface="Arial"/>
                <a:sym typeface="Arial"/>
              </a:rPr>
              <a:t>10</a:t>
            </a:fld>
            <a:endParaRPr sz="1200">
              <a:solidFill>
                <a:srgbClr val="000000"/>
              </a:solidFill>
              <a:latin typeface="Arial"/>
              <a:ea typeface="Arial"/>
              <a:cs typeface="Arial"/>
              <a:sym typeface="Arial"/>
            </a:endParaRPr>
          </a:p>
        </p:txBody>
      </p:sp>
      <p:sp>
        <p:nvSpPr>
          <p:cNvPr id="105" name="Google Shape;105;p3:notes">
            <a:extLst>
              <a:ext uri="{FF2B5EF4-FFF2-40B4-BE49-F238E27FC236}">
                <a16:creationId xmlns:a16="http://schemas.microsoft.com/office/drawing/2014/main" id="{FA20FA95-B84D-48F7-7A5C-62E611A99D75}"/>
              </a:ext>
            </a:extLst>
          </p:cNvPr>
          <p:cNvSpPr>
            <a:spLocks noGrp="1" noRot="1" noChangeAspect="1"/>
          </p:cNvSpPr>
          <p:nvPr>
            <p:ph type="sldImg" idx="2"/>
          </p:nvPr>
        </p:nvSpPr>
        <p:spPr>
          <a:xfrm>
            <a:off x="396875" y="693738"/>
            <a:ext cx="6070600" cy="3416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6" name="Google Shape;106;p3:notes">
            <a:extLst>
              <a:ext uri="{FF2B5EF4-FFF2-40B4-BE49-F238E27FC236}">
                <a16:creationId xmlns:a16="http://schemas.microsoft.com/office/drawing/2014/main" id="{BD1FFEF6-995E-91C7-4A42-5CD76DDCBEEE}"/>
              </a:ext>
            </a:extLst>
          </p:cNvPr>
          <p:cNvSpPr txBox="1">
            <a:spLocks noGrp="1"/>
          </p:cNvSpPr>
          <p:nvPr>
            <p:ph type="body" idx="1"/>
          </p:nvPr>
        </p:nvSpPr>
        <p:spPr>
          <a:xfrm>
            <a:off x="236538" y="4330700"/>
            <a:ext cx="63500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1600" b="1" dirty="0"/>
              <a:t>GUIDANCE</a:t>
            </a:r>
            <a:endParaRPr lang="en-CA" sz="1400" b="1" i="0" dirty="0">
              <a:solidFill>
                <a:schemeClr val="dk1"/>
              </a:solidFill>
              <a:effectLst/>
              <a:latin typeface="Calibri"/>
              <a:cs typeface="Calibri"/>
            </a:endParaRPr>
          </a:p>
          <a:p>
            <a:pPr marL="285750" indent="-285750">
              <a:buFont typeface="Arial" panose="020B0604020202020204" pitchFamily="34" charset="0"/>
              <a:buChar char="•"/>
            </a:pPr>
            <a:r>
              <a:rPr lang="en-CA" sz="2000" dirty="0"/>
              <a:t>Tell students: </a:t>
            </a:r>
            <a:r>
              <a:rPr lang="en-CA" sz="1400" b="1" dirty="0"/>
              <a:t>There are two measures which can be a bit confusing: “Absence of Sadness” and “Absence of Worries.” While it’s typical to be sad from time to time and have some worries, too much sadness or too many worries can have a negative effect. The wording on these measures is a bit confusing.  ‘Absence’ is like being ‘absent’ meaning it is missing. So, if sadness is missing, it means the students are doing alright or are happy most of the time. That means for these slides green still means doing well, and red still means that the area is lower than we’d like.</a:t>
            </a:r>
            <a:r>
              <a:rPr lang="en-CA" sz="2000" b="1" dirty="0"/>
              <a:t> </a:t>
            </a:r>
          </a:p>
          <a:p>
            <a:pPr marL="285750" lvl="0" indent="-285750" algn="l" rtl="0">
              <a:lnSpc>
                <a:spcPct val="100000"/>
              </a:lnSpc>
              <a:spcBef>
                <a:spcPts val="0"/>
              </a:spcBef>
              <a:spcAft>
                <a:spcPts val="0"/>
              </a:spcAft>
              <a:buSzPts val="1400"/>
              <a:buFont typeface="Arial" panose="020B0604020202020204" pitchFamily="34" charset="0"/>
              <a:buChar char="•"/>
            </a:pPr>
            <a:r>
              <a:rPr lang="en-CA" sz="2000" dirty="0"/>
              <a:t>Ask students: </a:t>
            </a:r>
            <a:r>
              <a:rPr lang="en-CA" sz="2000" b="1" dirty="0"/>
              <a:t>So, what percentage of students are quite sad or sad a lot of the time here?</a:t>
            </a:r>
            <a:r>
              <a:rPr lang="en-CA" sz="2000" dirty="0"/>
              <a:t> (20%)</a:t>
            </a:r>
          </a:p>
          <a:p>
            <a:pPr marL="0" lvl="0" indent="0" algn="l" rtl="0">
              <a:lnSpc>
                <a:spcPct val="100000"/>
              </a:lnSpc>
              <a:spcBef>
                <a:spcPts val="0"/>
              </a:spcBef>
              <a:spcAft>
                <a:spcPts val="0"/>
              </a:spcAft>
              <a:buSzPts val="1400"/>
              <a:buNone/>
            </a:pPr>
            <a:endParaRPr lang="en-CA" sz="1600" dirty="0"/>
          </a:p>
        </p:txBody>
      </p:sp>
    </p:spTree>
    <p:extLst>
      <p:ext uri="{BB962C8B-B14F-4D97-AF65-F5344CB8AC3E}">
        <p14:creationId xmlns:p14="http://schemas.microsoft.com/office/powerpoint/2010/main" val="2462802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1200" b="1" dirty="0"/>
              <a:t>GUIDANCE</a:t>
            </a:r>
            <a:endParaRPr lang="en-CA" dirty="0"/>
          </a:p>
          <a:p>
            <a:pPr marL="285750" lvl="0" indent="-285750">
              <a:buChar char="•"/>
            </a:pPr>
            <a:r>
              <a:rPr lang="en-CA" sz="1800" dirty="0">
                <a:latin typeface="Aptos" panose="020B0004020202020204" pitchFamily="34" charset="0"/>
              </a:rPr>
              <a:t>Read the directions to students.</a:t>
            </a:r>
          </a:p>
          <a:p>
            <a:pPr marL="285750" lvl="0" indent="-285750">
              <a:buChar char="•"/>
            </a:pPr>
            <a:r>
              <a:rPr lang="en-CA" sz="1800" dirty="0">
                <a:effectLst/>
                <a:latin typeface="Aptos" panose="020B0004020202020204" pitchFamily="34" charset="0"/>
                <a:ea typeface="Aptos" panose="020B0004020202020204" pitchFamily="34" charset="0"/>
                <a:cs typeface="Times New Roman" panose="02020603050405020304" pitchFamily="18" charset="0"/>
              </a:rPr>
              <a:t>Give students 10-15 mins. to complete the activity in small groups.</a:t>
            </a:r>
          </a:p>
          <a:p>
            <a:pPr marL="0" lvl="0" indent="0">
              <a:buFont typeface="Symbol" pitchFamily="2" charset="2"/>
              <a:buNone/>
            </a:pPr>
            <a:endParaRPr lang="en-CA" sz="1200" dirty="0"/>
          </a:p>
          <a:p>
            <a:pPr marL="0" lvl="1" defTabSz="911225" eaLnBrk="1" hangingPunct="1">
              <a:spcBef>
                <a:spcPct val="0"/>
              </a:spcBef>
            </a:pPr>
            <a:r>
              <a:rPr lang="en-CA" altLang="en-US" sz="1200" dirty="0"/>
              <a:t>© 2025 Human Early Learning Partnership</a:t>
            </a:r>
          </a:p>
          <a:p>
            <a:pPr marL="0" lvl="0" indent="0" algn="l" rtl="0">
              <a:lnSpc>
                <a:spcPct val="100000"/>
              </a:lnSpc>
              <a:spcBef>
                <a:spcPts val="0"/>
              </a:spcBef>
              <a:spcAft>
                <a:spcPts val="0"/>
              </a:spcAft>
              <a:buSzPts val="1400"/>
              <a:buNone/>
            </a:pPr>
            <a:endParaRPr lang="en-CA" sz="1200" dirty="0"/>
          </a:p>
          <a:p>
            <a:pPr marL="0" lvl="0" indent="0" algn="l" rtl="0">
              <a:lnSpc>
                <a:spcPct val="100000"/>
              </a:lnSpc>
              <a:spcBef>
                <a:spcPts val="0"/>
              </a:spcBef>
              <a:spcAft>
                <a:spcPts val="0"/>
              </a:spcAft>
              <a:buSzPts val="1400"/>
              <a:buNone/>
            </a:pPr>
            <a:endParaRPr lang="en-CA" dirty="0"/>
          </a:p>
        </p:txBody>
      </p:sp>
      <p:sp>
        <p:nvSpPr>
          <p:cNvPr id="157" name="Google Shape;15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11</a:t>
            </a:fld>
            <a:endParaRPr>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E9C98B49-5ADA-ACD6-39CD-910E47976DC2}"/>
            </a:ext>
          </a:extLst>
        </p:cNvPr>
        <p:cNvGrpSpPr/>
        <p:nvPr/>
      </p:nvGrpSpPr>
      <p:grpSpPr>
        <a:xfrm>
          <a:off x="0" y="0"/>
          <a:ext cx="0" cy="0"/>
          <a:chOff x="0" y="0"/>
          <a:chExt cx="0" cy="0"/>
        </a:xfrm>
      </p:grpSpPr>
      <p:sp>
        <p:nvSpPr>
          <p:cNvPr id="155" name="Google Shape;155;p9:notes">
            <a:extLst>
              <a:ext uri="{FF2B5EF4-FFF2-40B4-BE49-F238E27FC236}">
                <a16:creationId xmlns:a16="http://schemas.microsoft.com/office/drawing/2014/main" id="{28B22199-50AA-7FC4-2733-F24F73B324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9:notes">
            <a:extLst>
              <a:ext uri="{FF2B5EF4-FFF2-40B4-BE49-F238E27FC236}">
                <a16:creationId xmlns:a16="http://schemas.microsoft.com/office/drawing/2014/main" id="{0DED0914-8B1D-8707-D70C-A40BA1346C5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1200" b="1" dirty="0"/>
              <a:t>GUIDANCE</a:t>
            </a:r>
            <a:endParaRPr dirty="0"/>
          </a:p>
          <a:p>
            <a:pPr marL="285750" lvl="0" indent="-285750">
              <a:buChar char="•"/>
            </a:pPr>
            <a:r>
              <a:rPr lang="en-CA" sz="1800" dirty="0">
                <a:latin typeface="Aptos" panose="020B0004020202020204" pitchFamily="34" charset="0"/>
              </a:rPr>
              <a:t>Have students return to their seats.</a:t>
            </a:r>
          </a:p>
          <a:p>
            <a:pPr marL="285750" lvl="0" indent="-285750">
              <a:buChar char="•"/>
            </a:pPr>
            <a:r>
              <a:rPr lang="en-CA" sz="1800" dirty="0">
                <a:latin typeface="Aptos" panose="020B0004020202020204" pitchFamily="34" charset="0"/>
              </a:rPr>
              <a:t>Use the prompts to have a class discussion. </a:t>
            </a:r>
          </a:p>
          <a:p>
            <a:pPr marL="285750" lvl="0" indent="-285750">
              <a:buChar char="•"/>
            </a:pPr>
            <a:r>
              <a:rPr lang="en-CA" sz="1800" dirty="0">
                <a:latin typeface="Aptos" panose="020B0004020202020204" pitchFamily="34" charset="0"/>
              </a:rPr>
              <a:t>Try to ensure at least one student from each dimension group responds to each question.</a:t>
            </a:r>
          </a:p>
          <a:p>
            <a:pPr marL="0" lvl="0" indent="0">
              <a:buFont typeface="Symbol" pitchFamily="2" charset="2"/>
              <a:buNone/>
            </a:pPr>
            <a:endParaRPr sz="1200" dirty="0"/>
          </a:p>
          <a:p>
            <a:pPr marL="0" lvl="1" defTabSz="911225" eaLnBrk="1" hangingPunct="1">
              <a:spcBef>
                <a:spcPct val="0"/>
              </a:spcBef>
            </a:pPr>
            <a:r>
              <a:rPr lang="en-CA" altLang="en-US" sz="1200" dirty="0"/>
              <a:t>© 2024 Human Early Learning Partnership</a:t>
            </a: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dirty="0"/>
          </a:p>
        </p:txBody>
      </p:sp>
      <p:sp>
        <p:nvSpPr>
          <p:cNvPr id="157" name="Google Shape;157;p9:notes">
            <a:extLst>
              <a:ext uri="{FF2B5EF4-FFF2-40B4-BE49-F238E27FC236}">
                <a16:creationId xmlns:a16="http://schemas.microsoft.com/office/drawing/2014/main" id="{794E7C23-834F-5167-9BA6-A94FE11A97B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01543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4" name="Google Shape;22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dirty="0">
                <a:solidFill>
                  <a:schemeClr val="dk1"/>
                </a:solidFill>
                <a:latin typeface="Calibri"/>
                <a:ea typeface="Calibri"/>
                <a:cs typeface="Calibri"/>
                <a:sym typeface="Calibri"/>
              </a:rPr>
              <a:t>GUIDANCE</a:t>
            </a:r>
          </a:p>
          <a:p>
            <a:pPr marL="285750" marR="0" lvl="0" indent="-285750" algn="l" rtl="0">
              <a:lnSpc>
                <a:spcPct val="100000"/>
              </a:lnSpc>
              <a:spcBef>
                <a:spcPts val="0"/>
              </a:spcBef>
              <a:spcAft>
                <a:spcPts val="0"/>
              </a:spcAft>
              <a:buClr>
                <a:schemeClr val="dk1"/>
              </a:buClr>
              <a:buSzPts val="1200"/>
              <a:buFont typeface="Arial" panose="020B0604020202020204" pitchFamily="34" charset="0"/>
              <a:buChar char="•"/>
            </a:pPr>
            <a:r>
              <a:rPr lang="en-US" sz="1800" b="0" i="0" dirty="0">
                <a:solidFill>
                  <a:srgbClr val="000000"/>
                </a:solidFill>
                <a:effectLst/>
                <a:latin typeface="Aptos" panose="020B0004020202020204" pitchFamily="34" charset="0"/>
              </a:rPr>
              <a:t>Tell students: </a:t>
            </a:r>
            <a:r>
              <a:rPr lang="en-US" sz="1800" b="1" i="0" dirty="0">
                <a:solidFill>
                  <a:srgbClr val="000000"/>
                </a:solidFill>
                <a:effectLst/>
                <a:latin typeface="Aptos" panose="020B0004020202020204" pitchFamily="34" charset="0"/>
              </a:rPr>
              <a:t>Today you practiced reading and interpreting MDI results.</a:t>
            </a:r>
            <a:endParaRPr lang="en-US" sz="1800" b="0" i="0" dirty="0">
              <a:solidFill>
                <a:srgbClr val="000000"/>
              </a:solidFill>
              <a:effectLst/>
              <a:latin typeface="Aptos" panose="020B0004020202020204" pitchFamily="34" charset="0"/>
            </a:endParaRPr>
          </a:p>
          <a:p>
            <a:pPr marL="285750" marR="0" lvl="0" indent="-285750" algn="l" rtl="0">
              <a:lnSpc>
                <a:spcPct val="100000"/>
              </a:lnSpc>
              <a:spcBef>
                <a:spcPts val="0"/>
              </a:spcBef>
              <a:spcAft>
                <a:spcPts val="0"/>
              </a:spcAft>
              <a:buClr>
                <a:schemeClr val="dk1"/>
              </a:buClr>
              <a:buSzPts val="1200"/>
              <a:buFont typeface="Arial" panose="020B0604020202020204" pitchFamily="34" charset="0"/>
              <a:buChar char="•"/>
            </a:pPr>
            <a:r>
              <a:rPr lang="en-US" sz="1200" b="0" i="0" dirty="0">
                <a:solidFill>
                  <a:schemeClr val="dk1"/>
                </a:solidFill>
                <a:latin typeface="Calibri"/>
                <a:ea typeface="Calibri"/>
                <a:cs typeface="Calibri"/>
                <a:sym typeface="Calibri"/>
              </a:rPr>
              <a:t>Ask students: </a:t>
            </a:r>
            <a:r>
              <a:rPr lang="en-US" sz="1200" b="1" i="0" dirty="0">
                <a:solidFill>
                  <a:schemeClr val="dk1"/>
                </a:solidFill>
                <a:latin typeface="Calibri"/>
                <a:ea typeface="Calibri"/>
                <a:cs typeface="Calibri"/>
                <a:sym typeface="Calibri"/>
              </a:rPr>
              <a:t>Based on the data you examined, what’s one action you’d take to make a change in the school or district?</a:t>
            </a:r>
            <a:endParaRPr lang="en-US" b="1" dirty="0"/>
          </a:p>
          <a:p>
            <a:pPr marL="0" lvl="0" indent="0" algn="l" rtl="0">
              <a:lnSpc>
                <a:spcPct val="100000"/>
              </a:lnSpc>
              <a:spcBef>
                <a:spcPts val="0"/>
              </a:spcBef>
              <a:spcAft>
                <a:spcPts val="0"/>
              </a:spcAft>
              <a:buSzPts val="1400"/>
              <a:buNone/>
            </a:pPr>
            <a:endParaRPr lang="en-US"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en-US" sz="1200" dirty="0"/>
              <a:t>© 2025 Human Early Learning Partnership</a:t>
            </a:r>
          </a:p>
          <a:p>
            <a:pPr marL="0" lvl="0" indent="0" algn="l" rtl="0">
              <a:lnSpc>
                <a:spcPct val="100000"/>
              </a:lnSpc>
              <a:spcBef>
                <a:spcPts val="0"/>
              </a:spcBef>
              <a:spcAft>
                <a:spcPts val="0"/>
              </a:spcAft>
              <a:buSzPts val="1400"/>
              <a:buNone/>
            </a:pPr>
            <a:endParaRPr lang="en-US" dirty="0">
              <a:latin typeface="Calibri"/>
              <a:ea typeface="Calibri"/>
              <a:cs typeface="Calibri"/>
              <a:sym typeface="Calibri"/>
            </a:endParaRPr>
          </a:p>
        </p:txBody>
      </p:sp>
      <p:sp>
        <p:nvSpPr>
          <p:cNvPr id="225" name="Google Shape;22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600"/>
              <a:buNone/>
            </a:pPr>
            <a:fld id="{00000000-1234-1234-1234-123412341234}" type="slidenum">
              <a:rPr lang="en-US" sz="600">
                <a:solidFill>
                  <a:srgbClr val="000000"/>
                </a:solidFill>
                <a:latin typeface="Calibri"/>
                <a:ea typeface="Calibri"/>
                <a:cs typeface="Calibri"/>
                <a:sym typeface="Calibri"/>
              </a:rPr>
              <a:t>13</a:t>
            </a:fld>
            <a:endParaRPr sz="600">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9ADEC1AF-A9EF-66EA-FCB1-486DE8541484}"/>
            </a:ext>
          </a:extLst>
        </p:cNvPr>
        <p:cNvGrpSpPr/>
        <p:nvPr/>
      </p:nvGrpSpPr>
      <p:grpSpPr>
        <a:xfrm>
          <a:off x="0" y="0"/>
          <a:ext cx="0" cy="0"/>
          <a:chOff x="0" y="0"/>
          <a:chExt cx="0" cy="0"/>
        </a:xfrm>
      </p:grpSpPr>
      <p:sp>
        <p:nvSpPr>
          <p:cNvPr id="104" name="Google Shape;104;p3:notes">
            <a:extLst>
              <a:ext uri="{FF2B5EF4-FFF2-40B4-BE49-F238E27FC236}">
                <a16:creationId xmlns:a16="http://schemas.microsoft.com/office/drawing/2014/main" id="{7504EFF0-D48F-E5EE-9301-1078261F1AC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Arial"/>
                <a:ea typeface="Arial"/>
                <a:cs typeface="Arial"/>
                <a:sym typeface="Arial"/>
              </a:rPr>
              <a:t>2</a:t>
            </a:fld>
            <a:endParaRPr sz="1200">
              <a:solidFill>
                <a:srgbClr val="000000"/>
              </a:solidFill>
              <a:latin typeface="Arial"/>
              <a:ea typeface="Arial"/>
              <a:cs typeface="Arial"/>
              <a:sym typeface="Arial"/>
            </a:endParaRPr>
          </a:p>
        </p:txBody>
      </p:sp>
      <p:sp>
        <p:nvSpPr>
          <p:cNvPr id="105" name="Google Shape;105;p3:notes">
            <a:extLst>
              <a:ext uri="{FF2B5EF4-FFF2-40B4-BE49-F238E27FC236}">
                <a16:creationId xmlns:a16="http://schemas.microsoft.com/office/drawing/2014/main" id="{36CDA9D5-CDFB-F28A-A4B2-9D6F9E281739}"/>
              </a:ext>
            </a:extLst>
          </p:cNvPr>
          <p:cNvSpPr>
            <a:spLocks noGrp="1" noRot="1" noChangeAspect="1"/>
          </p:cNvSpPr>
          <p:nvPr>
            <p:ph type="sldImg" idx="2"/>
          </p:nvPr>
        </p:nvSpPr>
        <p:spPr>
          <a:xfrm>
            <a:off x="396875" y="693738"/>
            <a:ext cx="6070600" cy="3416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6" name="Google Shape;106;p3:notes">
            <a:extLst>
              <a:ext uri="{FF2B5EF4-FFF2-40B4-BE49-F238E27FC236}">
                <a16:creationId xmlns:a16="http://schemas.microsoft.com/office/drawing/2014/main" id="{BAD6C13E-E0FC-B715-FC86-A95634CC4412}"/>
              </a:ext>
            </a:extLst>
          </p:cNvPr>
          <p:cNvSpPr txBox="1">
            <a:spLocks noGrp="1"/>
          </p:cNvSpPr>
          <p:nvPr>
            <p:ph type="body" idx="1"/>
          </p:nvPr>
        </p:nvSpPr>
        <p:spPr>
          <a:xfrm>
            <a:off x="236538" y="4330700"/>
            <a:ext cx="63500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1400" b="1" dirty="0"/>
              <a:t>GUIDANCE</a:t>
            </a:r>
          </a:p>
          <a:p>
            <a:pPr marL="171450" lvl="0" indent="-171450" algn="l" rtl="0">
              <a:lnSpc>
                <a:spcPct val="100000"/>
              </a:lnSpc>
              <a:spcBef>
                <a:spcPts val="0"/>
              </a:spcBef>
              <a:spcAft>
                <a:spcPts val="0"/>
              </a:spcAft>
              <a:buSzPts val="1400"/>
              <a:buFont typeface="Arial" panose="020B0604020202020204" pitchFamily="34" charset="0"/>
              <a:buChar char="•"/>
            </a:pPr>
            <a:r>
              <a:rPr lang="en-CA" dirty="0"/>
              <a:t>Read the questions. </a:t>
            </a:r>
          </a:p>
          <a:p>
            <a:pPr marL="171450" lvl="0" indent="-171450" algn="l" rtl="0">
              <a:lnSpc>
                <a:spcPct val="100000"/>
              </a:lnSpc>
              <a:spcBef>
                <a:spcPts val="0"/>
              </a:spcBef>
              <a:spcAft>
                <a:spcPts val="0"/>
              </a:spcAft>
              <a:buSzPts val="1400"/>
              <a:buFont typeface="Arial" panose="020B0604020202020204" pitchFamily="34" charset="0"/>
              <a:buChar char="•"/>
            </a:pPr>
            <a:r>
              <a:rPr lang="en-CA" dirty="0"/>
              <a:t>Give students time to think, then invite them to share their ideas.</a:t>
            </a:r>
          </a:p>
          <a:p>
            <a:pPr marL="0" lvl="0" indent="0" algn="l" rtl="0">
              <a:lnSpc>
                <a:spcPct val="100000"/>
              </a:lnSpc>
              <a:spcBef>
                <a:spcPts val="0"/>
              </a:spcBef>
              <a:spcAft>
                <a:spcPts val="0"/>
              </a:spcAft>
              <a:buSzPts val="1400"/>
              <a:buNone/>
            </a:pPr>
            <a:endParaRPr lang="en-CA" sz="1400" dirty="0"/>
          </a:p>
          <a:p>
            <a:pPr marL="0" lvl="1" defTabSz="911225" eaLnBrk="1" hangingPunct="1">
              <a:spcBef>
                <a:spcPct val="0"/>
              </a:spcBef>
            </a:pPr>
            <a:r>
              <a:rPr lang="en-CA" altLang="en-US" sz="1400" dirty="0"/>
              <a:t>© 2025 Human Early Learning Partnership</a:t>
            </a:r>
          </a:p>
          <a:p>
            <a:pPr marL="0" lvl="0" indent="0" algn="l" rtl="0">
              <a:lnSpc>
                <a:spcPct val="100000"/>
              </a:lnSpc>
              <a:spcBef>
                <a:spcPts val="0"/>
              </a:spcBef>
              <a:spcAft>
                <a:spcPts val="0"/>
              </a:spcAft>
              <a:buSzPts val="1400"/>
              <a:buNone/>
            </a:pPr>
            <a:endParaRPr sz="1400" dirty="0"/>
          </a:p>
        </p:txBody>
      </p:sp>
    </p:spTree>
    <p:extLst>
      <p:ext uri="{BB962C8B-B14F-4D97-AF65-F5344CB8AC3E}">
        <p14:creationId xmlns:p14="http://schemas.microsoft.com/office/powerpoint/2010/main" val="175699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Arial"/>
                <a:ea typeface="Arial"/>
                <a:cs typeface="Arial"/>
                <a:sym typeface="Arial"/>
              </a:rPr>
              <a:t>3</a:t>
            </a:fld>
            <a:endParaRPr sz="1200">
              <a:solidFill>
                <a:srgbClr val="000000"/>
              </a:solidFill>
              <a:latin typeface="Arial"/>
              <a:ea typeface="Arial"/>
              <a:cs typeface="Arial"/>
              <a:sym typeface="Arial"/>
            </a:endParaRPr>
          </a:p>
        </p:txBody>
      </p:sp>
      <p:sp>
        <p:nvSpPr>
          <p:cNvPr id="105" name="Google Shape;105;p3:notes"/>
          <p:cNvSpPr>
            <a:spLocks noGrp="1" noRot="1" noChangeAspect="1"/>
          </p:cNvSpPr>
          <p:nvPr>
            <p:ph type="sldImg" idx="2"/>
          </p:nvPr>
        </p:nvSpPr>
        <p:spPr>
          <a:xfrm>
            <a:off x="396875" y="693738"/>
            <a:ext cx="6070600" cy="3416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6" name="Google Shape;106;p3:notes"/>
          <p:cNvSpPr txBox="1">
            <a:spLocks noGrp="1"/>
          </p:cNvSpPr>
          <p:nvPr>
            <p:ph type="body" idx="1"/>
          </p:nvPr>
        </p:nvSpPr>
        <p:spPr>
          <a:xfrm>
            <a:off x="236538" y="4330700"/>
            <a:ext cx="63500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CA" sz="1600" b="1" dirty="0"/>
              <a:t>GUIDANCE</a:t>
            </a:r>
          </a:p>
          <a:p>
            <a:pPr marL="0" lvl="0" indent="0" algn="l" rtl="0">
              <a:lnSpc>
                <a:spcPct val="100000"/>
              </a:lnSpc>
              <a:spcBef>
                <a:spcPts val="0"/>
              </a:spcBef>
              <a:spcAft>
                <a:spcPts val="0"/>
              </a:spcAft>
              <a:buClr>
                <a:schemeClr val="dk1"/>
              </a:buClr>
              <a:buSzPts val="1400"/>
              <a:buFont typeface="Arial"/>
              <a:buNone/>
            </a:pPr>
            <a:r>
              <a:rPr lang="en-CA" sz="1600" b="0" dirty="0"/>
              <a:t>Connect students’ ideas to this description of the MDI: </a:t>
            </a:r>
            <a:r>
              <a:rPr lang="en-CA" sz="1600" b="1" dirty="0"/>
              <a:t>The </a:t>
            </a:r>
            <a:r>
              <a:rPr lang="en-CA" sz="1400" b="1" dirty="0"/>
              <a:t>MDI is a survey completed by students (that’s what makes it a self-report…teachers or other adults are not filling out surveys about their students). Students in Grades 4 through 8 complete the MDI during class time, under supervision of an educator such as a teacher, counsellor, or principal. </a:t>
            </a:r>
          </a:p>
          <a:p>
            <a:pPr marL="0" lvl="0" indent="0" algn="l" rtl="0">
              <a:lnSpc>
                <a:spcPct val="100000"/>
              </a:lnSpc>
              <a:spcBef>
                <a:spcPts val="0"/>
              </a:spcBef>
              <a:spcAft>
                <a:spcPts val="0"/>
              </a:spcAft>
              <a:buClr>
                <a:schemeClr val="dk1"/>
              </a:buClr>
              <a:buSzPts val="1400"/>
              <a:buFont typeface="Arial"/>
              <a:buNone/>
            </a:pPr>
            <a:endParaRPr lang="en-CA" sz="1400" b="1" dirty="0"/>
          </a:p>
          <a:p>
            <a:pPr marL="0" lvl="0" indent="0" algn="l" rtl="0">
              <a:lnSpc>
                <a:spcPct val="100000"/>
              </a:lnSpc>
              <a:spcBef>
                <a:spcPts val="0"/>
              </a:spcBef>
              <a:spcAft>
                <a:spcPts val="0"/>
              </a:spcAft>
              <a:buClr>
                <a:schemeClr val="dk1"/>
              </a:buClr>
              <a:buSzPts val="1400"/>
              <a:buFont typeface="Arial"/>
              <a:buNone/>
            </a:pPr>
            <a:endParaRPr lang="en-CA"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600" dirty="0"/>
              <a:t>© 2025 Human Early Learning Partnership</a:t>
            </a:r>
          </a:p>
          <a:p>
            <a:pPr marL="0" lvl="0" indent="0" algn="l" rtl="0">
              <a:lnSpc>
                <a:spcPct val="100000"/>
              </a:lnSpc>
              <a:spcBef>
                <a:spcPts val="0"/>
              </a:spcBef>
              <a:spcAft>
                <a:spcPts val="0"/>
              </a:spcAft>
              <a:buSzPts val="1400"/>
              <a:buNone/>
            </a:pPr>
            <a:endParaRPr sz="14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755FA299-9A41-3820-6308-CD69029B2560}"/>
            </a:ext>
          </a:extLst>
        </p:cNvPr>
        <p:cNvGrpSpPr/>
        <p:nvPr/>
      </p:nvGrpSpPr>
      <p:grpSpPr>
        <a:xfrm>
          <a:off x="0" y="0"/>
          <a:ext cx="0" cy="0"/>
          <a:chOff x="0" y="0"/>
          <a:chExt cx="0" cy="0"/>
        </a:xfrm>
      </p:grpSpPr>
      <p:sp>
        <p:nvSpPr>
          <p:cNvPr id="104" name="Google Shape;104;p3:notes">
            <a:extLst>
              <a:ext uri="{FF2B5EF4-FFF2-40B4-BE49-F238E27FC236}">
                <a16:creationId xmlns:a16="http://schemas.microsoft.com/office/drawing/2014/main" id="{47004413-9BF8-4259-0B6B-0772FB0F012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Arial"/>
                <a:ea typeface="Arial"/>
                <a:cs typeface="Arial"/>
                <a:sym typeface="Arial"/>
              </a:rPr>
              <a:t>4</a:t>
            </a:fld>
            <a:endParaRPr sz="1200">
              <a:solidFill>
                <a:srgbClr val="000000"/>
              </a:solidFill>
              <a:latin typeface="Arial"/>
              <a:ea typeface="Arial"/>
              <a:cs typeface="Arial"/>
              <a:sym typeface="Arial"/>
            </a:endParaRPr>
          </a:p>
        </p:txBody>
      </p:sp>
      <p:sp>
        <p:nvSpPr>
          <p:cNvPr id="105" name="Google Shape;105;p3:notes">
            <a:extLst>
              <a:ext uri="{FF2B5EF4-FFF2-40B4-BE49-F238E27FC236}">
                <a16:creationId xmlns:a16="http://schemas.microsoft.com/office/drawing/2014/main" id="{3E1572A2-0DF1-08AB-E00E-6B24632243B4}"/>
              </a:ext>
            </a:extLst>
          </p:cNvPr>
          <p:cNvSpPr>
            <a:spLocks noGrp="1" noRot="1" noChangeAspect="1"/>
          </p:cNvSpPr>
          <p:nvPr>
            <p:ph type="sldImg" idx="2"/>
          </p:nvPr>
        </p:nvSpPr>
        <p:spPr>
          <a:xfrm>
            <a:off x="396875" y="693738"/>
            <a:ext cx="6070600" cy="3416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6" name="Google Shape;106;p3:notes">
            <a:extLst>
              <a:ext uri="{FF2B5EF4-FFF2-40B4-BE49-F238E27FC236}">
                <a16:creationId xmlns:a16="http://schemas.microsoft.com/office/drawing/2014/main" id="{56200900-EACC-764A-C5A7-B97298C2EAA0}"/>
              </a:ext>
            </a:extLst>
          </p:cNvPr>
          <p:cNvSpPr txBox="1">
            <a:spLocks noGrp="1"/>
          </p:cNvSpPr>
          <p:nvPr>
            <p:ph type="body" idx="1"/>
          </p:nvPr>
        </p:nvSpPr>
        <p:spPr>
          <a:xfrm>
            <a:off x="236538" y="4330700"/>
            <a:ext cx="63500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CA" sz="1600" b="1" dirty="0"/>
              <a:t>GUIDANCE</a:t>
            </a:r>
            <a:endParaRPr lang="en-CA" sz="1600" dirty="0"/>
          </a:p>
          <a:p>
            <a:pPr marL="0" lvl="0" indent="0" algn="l" rtl="0">
              <a:lnSpc>
                <a:spcPct val="100000"/>
              </a:lnSpc>
              <a:spcBef>
                <a:spcPts val="0"/>
              </a:spcBef>
              <a:spcAft>
                <a:spcPts val="0"/>
              </a:spcAft>
              <a:buClr>
                <a:schemeClr val="dk1"/>
              </a:buClr>
              <a:buSzPts val="1400"/>
              <a:buFont typeface="Arial"/>
              <a:buNone/>
            </a:pPr>
            <a:r>
              <a:rPr lang="en-CA" sz="1600" dirty="0"/>
              <a:t>Connect students’ ideas to the following points about why the MDI is important:</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CA" sz="1600" dirty="0"/>
              <a:t>The questions on the MDI are designed to ask children to think about the positive aspects of their lives and provides them the opportunity to share these reflections with adults, often for the first time. </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CA" sz="1600" dirty="0"/>
              <a:t>The MDI is not a rating tool or a report card. </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CA" sz="1600" dirty="0"/>
              <a:t>Information from the MDI can help schools and communities understand where their students are already strong and point the way to growing even stronger.</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CA" sz="1600" dirty="0"/>
              <a:t>The MDI can help us understand areas that have great significance in children’s lives, beyond schoolwork and academics.</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CA" sz="1600" dirty="0"/>
              <a:t>By reviewing and sharing MDI results with children, teachers, principals, and other people who make decisions at school and in the community, they can better understand the opinions and concerns of their children and decision-makers are better prepared to move toward actions that will create supportive environments where children can thrive.</a:t>
            </a:r>
          </a:p>
          <a:p>
            <a:pPr marL="0" lvl="0" indent="0" algn="l" rtl="0">
              <a:lnSpc>
                <a:spcPct val="100000"/>
              </a:lnSpc>
              <a:spcBef>
                <a:spcPts val="0"/>
              </a:spcBef>
              <a:spcAft>
                <a:spcPts val="0"/>
              </a:spcAft>
              <a:buSzPts val="1400"/>
              <a:buNone/>
            </a:pPr>
            <a:endParaRPr sz="1400" dirty="0"/>
          </a:p>
        </p:txBody>
      </p:sp>
    </p:spTree>
    <p:extLst>
      <p:ext uri="{BB962C8B-B14F-4D97-AF65-F5344CB8AC3E}">
        <p14:creationId xmlns:p14="http://schemas.microsoft.com/office/powerpoint/2010/main" val="3502256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E1EC9B78-026D-4EEC-4109-CDD5F58264AB}"/>
            </a:ext>
          </a:extLst>
        </p:cNvPr>
        <p:cNvGrpSpPr/>
        <p:nvPr/>
      </p:nvGrpSpPr>
      <p:grpSpPr>
        <a:xfrm>
          <a:off x="0" y="0"/>
          <a:ext cx="0" cy="0"/>
          <a:chOff x="0" y="0"/>
          <a:chExt cx="0" cy="0"/>
        </a:xfrm>
      </p:grpSpPr>
      <p:sp>
        <p:nvSpPr>
          <p:cNvPr id="104" name="Google Shape;104;p3:notes">
            <a:extLst>
              <a:ext uri="{FF2B5EF4-FFF2-40B4-BE49-F238E27FC236}">
                <a16:creationId xmlns:a16="http://schemas.microsoft.com/office/drawing/2014/main" id="{8ABBBA37-1D25-AD7E-225F-0891EF58069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Arial"/>
                <a:ea typeface="Arial"/>
                <a:cs typeface="Arial"/>
                <a:sym typeface="Arial"/>
              </a:rPr>
              <a:t>5</a:t>
            </a:fld>
            <a:endParaRPr sz="1200">
              <a:solidFill>
                <a:srgbClr val="000000"/>
              </a:solidFill>
              <a:latin typeface="Arial"/>
              <a:ea typeface="Arial"/>
              <a:cs typeface="Arial"/>
              <a:sym typeface="Arial"/>
            </a:endParaRPr>
          </a:p>
        </p:txBody>
      </p:sp>
      <p:sp>
        <p:nvSpPr>
          <p:cNvPr id="105" name="Google Shape;105;p3:notes">
            <a:extLst>
              <a:ext uri="{FF2B5EF4-FFF2-40B4-BE49-F238E27FC236}">
                <a16:creationId xmlns:a16="http://schemas.microsoft.com/office/drawing/2014/main" id="{44074327-C90D-20E9-8D5E-BF1F073B9BF8}"/>
              </a:ext>
            </a:extLst>
          </p:cNvPr>
          <p:cNvSpPr>
            <a:spLocks noGrp="1" noRot="1" noChangeAspect="1"/>
          </p:cNvSpPr>
          <p:nvPr>
            <p:ph type="sldImg" idx="2"/>
          </p:nvPr>
        </p:nvSpPr>
        <p:spPr>
          <a:xfrm>
            <a:off x="396875" y="693738"/>
            <a:ext cx="6070600" cy="3416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6" name="Google Shape;106;p3:notes">
            <a:extLst>
              <a:ext uri="{FF2B5EF4-FFF2-40B4-BE49-F238E27FC236}">
                <a16:creationId xmlns:a16="http://schemas.microsoft.com/office/drawing/2014/main" id="{9633DEE6-24E6-3C27-E21A-21C8B8CA6DF2}"/>
              </a:ext>
            </a:extLst>
          </p:cNvPr>
          <p:cNvSpPr txBox="1">
            <a:spLocks noGrp="1"/>
          </p:cNvSpPr>
          <p:nvPr>
            <p:ph type="body" idx="1"/>
          </p:nvPr>
        </p:nvSpPr>
        <p:spPr>
          <a:xfrm>
            <a:off x="236538" y="4330700"/>
            <a:ext cx="63500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CA" sz="1600" b="1" dirty="0"/>
              <a:t>GUIDANCE</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CA" sz="1600" b="0" dirty="0"/>
              <a:t>Remind students: </a:t>
            </a:r>
            <a:r>
              <a:rPr lang="en-CA" sz="1600" b="1" i="0" dirty="0">
                <a:solidFill>
                  <a:schemeClr val="dk1"/>
                </a:solidFill>
                <a:latin typeface="Calibri"/>
                <a:ea typeface="Calibri"/>
                <a:cs typeface="Calibri"/>
                <a:sym typeface="Calibri"/>
              </a:rPr>
              <a:t>It’s important to remember that the skills and habits that are measured by the MDI are things that can be learned and strengthened during middle childhood and early adolescence. Programs and practices that target social and emotional skills and relationships skills in the middle years can really make a difference now and in future.</a:t>
            </a:r>
          </a:p>
          <a:p>
            <a:pPr marL="171450" lvl="0" indent="-171450" algn="l" rtl="0">
              <a:lnSpc>
                <a:spcPct val="100000"/>
              </a:lnSpc>
              <a:spcBef>
                <a:spcPts val="0"/>
              </a:spcBef>
              <a:spcAft>
                <a:spcPts val="0"/>
              </a:spcAft>
              <a:buClr>
                <a:schemeClr val="dk1"/>
              </a:buClr>
              <a:buSzPts val="1400"/>
              <a:buFont typeface="Arial" panose="020B0604020202020204" pitchFamily="34" charset="0"/>
              <a:buChar char="•"/>
            </a:pPr>
            <a:r>
              <a:rPr lang="en-CA" sz="1600" b="1" i="0" dirty="0">
                <a:solidFill>
                  <a:schemeClr val="dk1"/>
                </a:solidFill>
                <a:latin typeface="Calibri"/>
                <a:ea typeface="Calibri"/>
                <a:cs typeface="Calibri"/>
                <a:sym typeface="Calibri"/>
              </a:rPr>
              <a:t>The assets that help improve well-being in the middle years are also actionable. So, examining MDI data can help support action and change for you, your peers, and your school community.</a:t>
            </a:r>
            <a:endParaRPr lang="en-CA" sz="1600" dirty="0"/>
          </a:p>
          <a:p>
            <a:pPr marL="0" lvl="0" indent="0" algn="l" rtl="0">
              <a:lnSpc>
                <a:spcPct val="100000"/>
              </a:lnSpc>
              <a:spcBef>
                <a:spcPts val="0"/>
              </a:spcBef>
              <a:spcAft>
                <a:spcPts val="0"/>
              </a:spcAft>
              <a:buSzPts val="1400"/>
              <a:buNone/>
            </a:pPr>
            <a:endParaRPr lang="en-CA" sz="16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altLang="en-US" sz="1600" dirty="0"/>
              <a:t>© 2025 Human Early Learning Partnership</a:t>
            </a:r>
          </a:p>
          <a:p>
            <a:pPr marL="0" lvl="0" indent="0" algn="l" rtl="0">
              <a:lnSpc>
                <a:spcPct val="100000"/>
              </a:lnSpc>
              <a:spcBef>
                <a:spcPts val="0"/>
              </a:spcBef>
              <a:spcAft>
                <a:spcPts val="0"/>
              </a:spcAft>
              <a:buSzPts val="1400"/>
              <a:buNone/>
            </a:pPr>
            <a:endParaRPr lang="en-CA" sz="1600" dirty="0"/>
          </a:p>
        </p:txBody>
      </p:sp>
    </p:spTree>
    <p:extLst>
      <p:ext uri="{BB962C8B-B14F-4D97-AF65-F5344CB8AC3E}">
        <p14:creationId xmlns:p14="http://schemas.microsoft.com/office/powerpoint/2010/main" val="1627147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86618D11-09A4-0F76-4D29-451A5A00CA2F}"/>
            </a:ext>
          </a:extLst>
        </p:cNvPr>
        <p:cNvGrpSpPr/>
        <p:nvPr/>
      </p:nvGrpSpPr>
      <p:grpSpPr>
        <a:xfrm>
          <a:off x="0" y="0"/>
          <a:ext cx="0" cy="0"/>
          <a:chOff x="0" y="0"/>
          <a:chExt cx="0" cy="0"/>
        </a:xfrm>
      </p:grpSpPr>
      <p:sp>
        <p:nvSpPr>
          <p:cNvPr id="122" name="Google Shape;122;p5:notes">
            <a:extLst>
              <a:ext uri="{FF2B5EF4-FFF2-40B4-BE49-F238E27FC236}">
                <a16:creationId xmlns:a16="http://schemas.microsoft.com/office/drawing/2014/main" id="{8D93A560-35FE-5A0E-2750-06F00CD7E25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5:notes">
            <a:extLst>
              <a:ext uri="{FF2B5EF4-FFF2-40B4-BE49-F238E27FC236}">
                <a16:creationId xmlns:a16="http://schemas.microsoft.com/office/drawing/2014/main" id="{8F8B4702-04FF-E9E2-D5BF-B457AD3BB75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900" b="1" dirty="0"/>
              <a:t>GUIDANCE</a:t>
            </a:r>
            <a:endParaRPr lang="en-CA" sz="800" b="1" dirty="0">
              <a:effectLst/>
              <a:latin typeface="Calibri"/>
              <a:cs typeface="Calibri"/>
            </a:endParaRPr>
          </a:p>
          <a:p>
            <a:pPr marL="285750" lvl="0" indent="-285750" algn="l" rtl="0">
              <a:lnSpc>
                <a:spcPct val="100000"/>
              </a:lnSpc>
              <a:spcBef>
                <a:spcPts val="0"/>
              </a:spcBef>
              <a:spcAft>
                <a:spcPts val="0"/>
              </a:spcAft>
              <a:buSzPts val="1400"/>
              <a:buFont typeface="Arial" panose="020B0604020202020204" pitchFamily="34" charset="0"/>
              <a:buChar char="•"/>
            </a:pPr>
            <a:r>
              <a:rPr lang="en-CA" sz="1050" dirty="0">
                <a:effectLst/>
                <a:latin typeface="Aptos" panose="020B0004020202020204" pitchFamily="34" charset="0"/>
                <a:ea typeface="Aptos" panose="020B0004020202020204" pitchFamily="34" charset="0"/>
                <a:cs typeface="Times New Roman" panose="02020603050405020304" pitchFamily="18" charset="0"/>
              </a:rPr>
              <a:t>Tell students: </a:t>
            </a:r>
            <a:r>
              <a:rPr lang="en-CA" sz="1050" b="1" dirty="0">
                <a:effectLst/>
                <a:latin typeface="Aptos" panose="020B0004020202020204" pitchFamily="34" charset="0"/>
                <a:ea typeface="Aptos" panose="020B0004020202020204" pitchFamily="34" charset="0"/>
                <a:cs typeface="Times New Roman" panose="02020603050405020304" pitchFamily="18" charset="0"/>
              </a:rPr>
              <a:t>MDI data are presented as bar graphs. Here’s an example from an imaginary school called Strawberry School. The bar graphs show the percentage of Strawberry School students in high, medium, and low categories for each measure. Notice the black line. It shows the district average so you can see where the school results are in comparison to their district’s results.</a:t>
            </a:r>
          </a:p>
          <a:p>
            <a:pPr marL="285750" lvl="0" indent="-285750" algn="l" rtl="0">
              <a:lnSpc>
                <a:spcPct val="100000"/>
              </a:lnSpc>
              <a:spcBef>
                <a:spcPts val="0"/>
              </a:spcBef>
              <a:spcAft>
                <a:spcPts val="0"/>
              </a:spcAft>
              <a:buSzPts val="1400"/>
              <a:buFont typeface="Arial" panose="020B0604020202020204" pitchFamily="34" charset="0"/>
              <a:buChar char="•"/>
            </a:pPr>
            <a:r>
              <a:rPr lang="en-CA" sz="1050" b="0" dirty="0">
                <a:effectLst/>
                <a:latin typeface="Aptos" panose="020B0004020202020204" pitchFamily="34" charset="0"/>
                <a:ea typeface="Aptos" panose="020B0004020202020204" pitchFamily="34" charset="0"/>
                <a:cs typeface="Times New Roman" panose="02020603050405020304" pitchFamily="18" charset="0"/>
              </a:rPr>
              <a:t>Explain further: </a:t>
            </a:r>
            <a:r>
              <a:rPr lang="en-CA" sz="1050" b="1" dirty="0">
                <a:effectLst/>
                <a:latin typeface="Aptos" panose="020B0004020202020204" pitchFamily="34" charset="0"/>
                <a:ea typeface="Aptos" panose="020B0004020202020204" pitchFamily="34" charset="0"/>
                <a:cs typeface="Times New Roman" panose="02020603050405020304" pitchFamily="18" charset="0"/>
              </a:rPr>
              <a:t>You may also see r</a:t>
            </a:r>
            <a:r>
              <a:rPr lang="en-CA" sz="1050" b="1" dirty="0"/>
              <a:t>esults presented as tables and infographics. </a:t>
            </a:r>
            <a:endParaRPr lang="en-CA" sz="1050" b="1"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lang="en-CA" sz="1050" b="1" dirty="0">
              <a:effectLst/>
              <a:latin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lang="en-CA" sz="900" dirty="0"/>
          </a:p>
        </p:txBody>
      </p:sp>
      <p:sp>
        <p:nvSpPr>
          <p:cNvPr id="124" name="Google Shape;124;p5:notes">
            <a:extLst>
              <a:ext uri="{FF2B5EF4-FFF2-40B4-BE49-F238E27FC236}">
                <a16:creationId xmlns:a16="http://schemas.microsoft.com/office/drawing/2014/main" id="{3F85ECE4-6B71-1C65-6980-85B56BE46DE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1764551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BACC953B-BDCB-DB86-62B2-2E91314D1B1F}"/>
            </a:ext>
          </a:extLst>
        </p:cNvPr>
        <p:cNvGrpSpPr/>
        <p:nvPr/>
      </p:nvGrpSpPr>
      <p:grpSpPr>
        <a:xfrm>
          <a:off x="0" y="0"/>
          <a:ext cx="0" cy="0"/>
          <a:chOff x="0" y="0"/>
          <a:chExt cx="0" cy="0"/>
        </a:xfrm>
      </p:grpSpPr>
      <p:sp>
        <p:nvSpPr>
          <p:cNvPr id="104" name="Google Shape;104;p3:notes">
            <a:extLst>
              <a:ext uri="{FF2B5EF4-FFF2-40B4-BE49-F238E27FC236}">
                <a16:creationId xmlns:a16="http://schemas.microsoft.com/office/drawing/2014/main" id="{2319AF6D-F4A4-7D54-7E7A-48B1E18929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Arial"/>
                <a:ea typeface="Arial"/>
                <a:cs typeface="Arial"/>
                <a:sym typeface="Arial"/>
              </a:rPr>
              <a:t>7</a:t>
            </a:fld>
            <a:endParaRPr sz="1200">
              <a:solidFill>
                <a:srgbClr val="000000"/>
              </a:solidFill>
              <a:latin typeface="Arial"/>
              <a:ea typeface="Arial"/>
              <a:cs typeface="Arial"/>
              <a:sym typeface="Arial"/>
            </a:endParaRPr>
          </a:p>
        </p:txBody>
      </p:sp>
      <p:sp>
        <p:nvSpPr>
          <p:cNvPr id="105" name="Google Shape;105;p3:notes">
            <a:extLst>
              <a:ext uri="{FF2B5EF4-FFF2-40B4-BE49-F238E27FC236}">
                <a16:creationId xmlns:a16="http://schemas.microsoft.com/office/drawing/2014/main" id="{CEE8E4E1-BE97-92E4-D4E1-DA61D0498A68}"/>
              </a:ext>
            </a:extLst>
          </p:cNvPr>
          <p:cNvSpPr>
            <a:spLocks noGrp="1" noRot="1" noChangeAspect="1"/>
          </p:cNvSpPr>
          <p:nvPr>
            <p:ph type="sldImg" idx="2"/>
          </p:nvPr>
        </p:nvSpPr>
        <p:spPr>
          <a:xfrm>
            <a:off x="396875" y="693738"/>
            <a:ext cx="6070600" cy="3416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6" name="Google Shape;106;p3:notes">
            <a:extLst>
              <a:ext uri="{FF2B5EF4-FFF2-40B4-BE49-F238E27FC236}">
                <a16:creationId xmlns:a16="http://schemas.microsoft.com/office/drawing/2014/main" id="{A0C2F315-F19A-B8BC-8B7A-7E8015A9E80E}"/>
              </a:ext>
            </a:extLst>
          </p:cNvPr>
          <p:cNvSpPr txBox="1">
            <a:spLocks noGrp="1"/>
          </p:cNvSpPr>
          <p:nvPr>
            <p:ph type="body" idx="1"/>
          </p:nvPr>
        </p:nvSpPr>
        <p:spPr>
          <a:xfrm>
            <a:off x="236538" y="4330700"/>
            <a:ext cx="63500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1400" b="1" dirty="0"/>
              <a:t>GUIDANCE</a:t>
            </a:r>
            <a:endParaRPr lang="en-CA" sz="1200" b="1" dirty="0">
              <a:effectLst/>
              <a:latin typeface="Calibri"/>
              <a:cs typeface="Calibri"/>
            </a:endParaRPr>
          </a:p>
          <a:p>
            <a:pPr algn="l" rtl="0" fontAlgn="base">
              <a:lnSpc>
                <a:spcPts val="1538"/>
              </a:lnSpc>
              <a:buFont typeface="Arial" panose="020B0604020202020204" pitchFamily="34" charset="0"/>
              <a:buChar char="•"/>
            </a:pPr>
            <a:r>
              <a:rPr lang="en-CA" sz="1800" b="0" i="0" dirty="0">
                <a:solidFill>
                  <a:srgbClr val="000000"/>
                </a:solidFill>
                <a:effectLst/>
                <a:latin typeface="Aptos" panose="020B0004020202020204" pitchFamily="34" charset="0"/>
              </a:rPr>
              <a:t>Introduce the activity: </a:t>
            </a:r>
            <a:r>
              <a:rPr lang="en-CA" sz="1800" b="1" i="0" dirty="0">
                <a:solidFill>
                  <a:srgbClr val="000000"/>
                </a:solidFill>
                <a:effectLst/>
                <a:latin typeface="Aptos" panose="020B0004020202020204" pitchFamily="34" charset="0"/>
              </a:rPr>
              <a:t>We're going to check your graph reading skills!</a:t>
            </a:r>
            <a:r>
              <a:rPr lang="en-CA" sz="1800" b="0" i="0" dirty="0">
                <a:solidFill>
                  <a:srgbClr val="000000"/>
                </a:solidFill>
                <a:effectLst/>
                <a:latin typeface="Aptos" panose="020B0004020202020204" pitchFamily="34" charset="0"/>
              </a:rPr>
              <a:t> </a:t>
            </a:r>
          </a:p>
          <a:p>
            <a:pPr algn="l" rtl="0" fontAlgn="base">
              <a:lnSpc>
                <a:spcPts val="1538"/>
              </a:lnSpc>
              <a:buFont typeface="Arial" panose="020B0604020202020204" pitchFamily="34" charset="0"/>
              <a:buChar char="•"/>
            </a:pPr>
            <a:r>
              <a:rPr lang="en-CA" sz="1800" b="0" i="0" dirty="0">
                <a:solidFill>
                  <a:srgbClr val="000000"/>
                </a:solidFill>
                <a:effectLst/>
                <a:latin typeface="Aptos" panose="020B0004020202020204" pitchFamily="34" charset="0"/>
              </a:rPr>
              <a:t>Ask students the following questions. Answers are in parentheses: </a:t>
            </a:r>
          </a:p>
          <a:p>
            <a:pPr lvl="1" algn="l" rtl="0" fontAlgn="base">
              <a:lnSpc>
                <a:spcPts val="1538"/>
              </a:lnSpc>
              <a:buFont typeface="Arial" panose="020B0604020202020204" pitchFamily="34" charset="0"/>
              <a:buChar char="•"/>
            </a:pPr>
            <a:r>
              <a:rPr lang="en-CA" sz="1800" b="1" i="0" dirty="0">
                <a:solidFill>
                  <a:srgbClr val="000000"/>
                </a:solidFill>
                <a:effectLst/>
                <a:latin typeface="Calibri" panose="020F0502020204030204" pitchFamily="34" charset="0"/>
              </a:rPr>
              <a:t>What percentage of students at this school are VERY optimistic? </a:t>
            </a:r>
            <a:r>
              <a:rPr lang="en-CA" sz="1800" b="0" i="0" dirty="0">
                <a:solidFill>
                  <a:srgbClr val="000000"/>
                </a:solidFill>
                <a:effectLst/>
                <a:latin typeface="Calibri" panose="020F0502020204030204" pitchFamily="34" charset="0"/>
              </a:rPr>
              <a:t>(44%) </a:t>
            </a:r>
          </a:p>
          <a:p>
            <a:pPr lvl="1" algn="l" rtl="0" fontAlgn="base">
              <a:lnSpc>
                <a:spcPts val="1538"/>
              </a:lnSpc>
              <a:buFont typeface="Arial" panose="020B0604020202020204" pitchFamily="34" charset="0"/>
              <a:buChar char="•"/>
            </a:pPr>
            <a:r>
              <a:rPr lang="en-CA" sz="1800" b="1" i="0" dirty="0">
                <a:solidFill>
                  <a:srgbClr val="000000"/>
                </a:solidFill>
                <a:effectLst/>
                <a:latin typeface="Calibri" panose="020F0502020204030204" pitchFamily="34" charset="0"/>
              </a:rPr>
              <a:t>How does that compare to the average for the district? </a:t>
            </a:r>
            <a:r>
              <a:rPr lang="en-CA" sz="1800" b="0" i="0" dirty="0">
                <a:solidFill>
                  <a:srgbClr val="000000"/>
                </a:solidFill>
                <a:effectLst/>
                <a:latin typeface="Calibri" panose="020F0502020204030204" pitchFamily="34" charset="0"/>
              </a:rPr>
              <a:t>(It is very close to the district average.) </a:t>
            </a:r>
          </a:p>
          <a:p>
            <a:pPr lvl="1" algn="l" rtl="0" fontAlgn="base">
              <a:lnSpc>
                <a:spcPts val="1538"/>
              </a:lnSpc>
              <a:buFont typeface="Arial" panose="020B0604020202020204" pitchFamily="34" charset="0"/>
              <a:buChar char="•"/>
            </a:pPr>
            <a:r>
              <a:rPr lang="en-CA" sz="1800" b="1" i="0" dirty="0">
                <a:solidFill>
                  <a:srgbClr val="000000"/>
                </a:solidFill>
                <a:effectLst/>
                <a:latin typeface="Calibri" panose="020F0502020204030204" pitchFamily="34" charset="0"/>
              </a:rPr>
              <a:t>What percentage of students at this school are not very optimistic at all (or pessimistic)? </a:t>
            </a:r>
            <a:r>
              <a:rPr lang="en-CA" sz="1800" b="0" i="0" dirty="0">
                <a:solidFill>
                  <a:srgbClr val="000000"/>
                </a:solidFill>
                <a:effectLst/>
                <a:latin typeface="Calibri" panose="020F0502020204030204" pitchFamily="34" charset="0"/>
              </a:rPr>
              <a:t>(19% have low optimism.) </a:t>
            </a:r>
          </a:p>
          <a:p>
            <a:pPr lvl="1" algn="l" rtl="0" fontAlgn="base">
              <a:lnSpc>
                <a:spcPts val="1538"/>
              </a:lnSpc>
              <a:buFont typeface="Arial" panose="020B0604020202020204" pitchFamily="34" charset="0"/>
              <a:buChar char="•"/>
            </a:pPr>
            <a:r>
              <a:rPr lang="en-CA" sz="1800" b="1" i="0" dirty="0">
                <a:solidFill>
                  <a:srgbClr val="000000"/>
                </a:solidFill>
                <a:effectLst/>
                <a:latin typeface="Calibri" panose="020F0502020204030204" pitchFamily="34" charset="0"/>
              </a:rPr>
              <a:t>Look at all three bar graphs together. Would you say that, in general, students at this school are more optimistic, less optimistic, or about the same as other students in the district? </a:t>
            </a:r>
            <a:r>
              <a:rPr lang="en-CA" sz="1800" b="0" i="0" dirty="0">
                <a:solidFill>
                  <a:srgbClr val="000000"/>
                </a:solidFill>
                <a:effectLst/>
                <a:latin typeface="Calibri" panose="020F0502020204030204" pitchFamily="34" charset="0"/>
              </a:rPr>
              <a:t>(The students at this school are very close to the average for the district, though there might be slightly higher percentage of students in medium and fewer in low compared to the rest of the district.) </a:t>
            </a:r>
          </a:p>
          <a:p>
            <a:pPr marL="457200" lvl="1" indent="0" algn="l" rtl="0">
              <a:lnSpc>
                <a:spcPct val="100000"/>
              </a:lnSpc>
              <a:spcBef>
                <a:spcPts val="0"/>
              </a:spcBef>
              <a:spcAft>
                <a:spcPts val="0"/>
              </a:spcAft>
              <a:buSzPts val="1400"/>
              <a:buNone/>
            </a:pPr>
            <a:endParaRPr lang="en-CA" sz="1800" b="1" dirty="0">
              <a:effectLst/>
              <a:latin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lang="en-CA" sz="1400" dirty="0"/>
          </a:p>
        </p:txBody>
      </p:sp>
    </p:spTree>
    <p:extLst>
      <p:ext uri="{BB962C8B-B14F-4D97-AF65-F5344CB8AC3E}">
        <p14:creationId xmlns:p14="http://schemas.microsoft.com/office/powerpoint/2010/main" val="5143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8D6EF83E-7ADC-7012-A4BD-BE1079B489BA}"/>
            </a:ext>
          </a:extLst>
        </p:cNvPr>
        <p:cNvGrpSpPr/>
        <p:nvPr/>
      </p:nvGrpSpPr>
      <p:grpSpPr>
        <a:xfrm>
          <a:off x="0" y="0"/>
          <a:ext cx="0" cy="0"/>
          <a:chOff x="0" y="0"/>
          <a:chExt cx="0" cy="0"/>
        </a:xfrm>
      </p:grpSpPr>
      <p:sp>
        <p:nvSpPr>
          <p:cNvPr id="104" name="Google Shape;104;p3:notes">
            <a:extLst>
              <a:ext uri="{FF2B5EF4-FFF2-40B4-BE49-F238E27FC236}">
                <a16:creationId xmlns:a16="http://schemas.microsoft.com/office/drawing/2014/main" id="{2739566E-F881-C99A-D32C-B1C972BF526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Arial"/>
                <a:ea typeface="Arial"/>
                <a:cs typeface="Arial"/>
                <a:sym typeface="Arial"/>
              </a:rPr>
              <a:t>8</a:t>
            </a:fld>
            <a:endParaRPr sz="1200">
              <a:solidFill>
                <a:srgbClr val="000000"/>
              </a:solidFill>
              <a:latin typeface="Arial"/>
              <a:ea typeface="Arial"/>
              <a:cs typeface="Arial"/>
              <a:sym typeface="Arial"/>
            </a:endParaRPr>
          </a:p>
        </p:txBody>
      </p:sp>
      <p:sp>
        <p:nvSpPr>
          <p:cNvPr id="105" name="Google Shape;105;p3:notes">
            <a:extLst>
              <a:ext uri="{FF2B5EF4-FFF2-40B4-BE49-F238E27FC236}">
                <a16:creationId xmlns:a16="http://schemas.microsoft.com/office/drawing/2014/main" id="{6A64B104-8E6F-9E9B-BF59-673747D8C8EB}"/>
              </a:ext>
            </a:extLst>
          </p:cNvPr>
          <p:cNvSpPr>
            <a:spLocks noGrp="1" noRot="1" noChangeAspect="1"/>
          </p:cNvSpPr>
          <p:nvPr>
            <p:ph type="sldImg" idx="2"/>
          </p:nvPr>
        </p:nvSpPr>
        <p:spPr>
          <a:xfrm>
            <a:off x="396875" y="693738"/>
            <a:ext cx="6070600" cy="3416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6" name="Google Shape;106;p3:notes">
            <a:extLst>
              <a:ext uri="{FF2B5EF4-FFF2-40B4-BE49-F238E27FC236}">
                <a16:creationId xmlns:a16="http://schemas.microsoft.com/office/drawing/2014/main" id="{E3878815-7DA2-577C-6981-E281CE1A7158}"/>
              </a:ext>
            </a:extLst>
          </p:cNvPr>
          <p:cNvSpPr txBox="1">
            <a:spLocks noGrp="1"/>
          </p:cNvSpPr>
          <p:nvPr>
            <p:ph type="body" idx="1"/>
          </p:nvPr>
        </p:nvSpPr>
        <p:spPr>
          <a:xfrm>
            <a:off x="236538" y="4330700"/>
            <a:ext cx="63500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1400" b="1" dirty="0"/>
              <a:t>GUIDANCE</a:t>
            </a:r>
            <a:endParaRPr lang="en-CA" sz="1200" b="1" i="0" dirty="0">
              <a:solidFill>
                <a:schemeClr val="dk1"/>
              </a:solidFill>
              <a:effectLst/>
              <a:latin typeface="Calibri"/>
              <a:cs typeface="Calibri"/>
            </a:endParaRPr>
          </a:p>
          <a:p>
            <a:pPr marL="0" lvl="0" indent="0" algn="l" rtl="0">
              <a:lnSpc>
                <a:spcPct val="100000"/>
              </a:lnSpc>
              <a:spcBef>
                <a:spcPts val="0"/>
              </a:spcBef>
              <a:spcAft>
                <a:spcPts val="0"/>
              </a:spcAft>
              <a:buSzPts val="1400"/>
              <a:buNone/>
            </a:pPr>
            <a:r>
              <a:rPr lang="en-CA" sz="1800" b="0" i="0" dirty="0">
                <a:solidFill>
                  <a:srgbClr val="000000"/>
                </a:solidFill>
                <a:effectLst/>
                <a:latin typeface="Aptos" panose="020B0004020202020204" pitchFamily="34" charset="0"/>
              </a:rPr>
              <a:t>Tell students: </a:t>
            </a:r>
            <a:r>
              <a:rPr lang="en-CA" sz="1800" b="1" i="0" dirty="0">
                <a:solidFill>
                  <a:srgbClr val="000000"/>
                </a:solidFill>
                <a:effectLst/>
                <a:latin typeface="Aptos" panose="020B0004020202020204" pitchFamily="34" charset="0"/>
              </a:rPr>
              <a:t>Let’s look at a different school. </a:t>
            </a:r>
            <a:r>
              <a:rPr lang="en-CA" sz="1800" b="1" i="0" dirty="0">
                <a:solidFill>
                  <a:srgbClr val="000000"/>
                </a:solidFill>
                <a:effectLst/>
                <a:latin typeface="Calibri" panose="020F0502020204030204" pitchFamily="34" charset="0"/>
              </a:rPr>
              <a:t>Look at all three bar graphs together. Would you say that, in general, students at this school are more optimistic, less optimistic, or about the same as other students in the district? </a:t>
            </a:r>
            <a:r>
              <a:rPr lang="en-CA" sz="1800" b="0" i="0" dirty="0">
                <a:solidFill>
                  <a:srgbClr val="000000"/>
                </a:solidFill>
                <a:effectLst/>
                <a:latin typeface="Calibri" panose="020F0502020204030204" pitchFamily="34" charset="0"/>
              </a:rPr>
              <a:t>(The students at this school, in general, are less optimistic than other students. There is a lower percentage of students in the high category and more students in the low category.</a:t>
            </a:r>
          </a:p>
          <a:p>
            <a:pPr algn="l" rtl="0" fontAlgn="base">
              <a:lnSpc>
                <a:spcPts val="1538"/>
              </a:lnSpc>
              <a:buFont typeface="Arial" panose="020B0604020202020204" pitchFamily="34" charset="0"/>
              <a:buChar char="•"/>
            </a:pPr>
            <a:endParaRPr lang="en-CA" sz="1800" b="0" i="0" dirty="0">
              <a:solidFill>
                <a:srgbClr val="000000"/>
              </a:solidFill>
              <a:effectLst/>
              <a:latin typeface="Calibri" panose="020F0502020204030204" pitchFamily="34" charset="0"/>
            </a:endParaRPr>
          </a:p>
          <a:p>
            <a:pPr marL="457200" lvl="1" indent="0" algn="l" rtl="0">
              <a:lnSpc>
                <a:spcPct val="100000"/>
              </a:lnSpc>
              <a:spcBef>
                <a:spcPts val="0"/>
              </a:spcBef>
              <a:spcAft>
                <a:spcPts val="0"/>
              </a:spcAft>
              <a:buSzPts val="1400"/>
              <a:buNone/>
            </a:pPr>
            <a:endParaRPr lang="en-CA" sz="1800" b="1" dirty="0">
              <a:effectLst/>
              <a:latin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lang="en-CA" sz="1400" dirty="0"/>
          </a:p>
        </p:txBody>
      </p:sp>
    </p:spTree>
    <p:extLst>
      <p:ext uri="{BB962C8B-B14F-4D97-AF65-F5344CB8AC3E}">
        <p14:creationId xmlns:p14="http://schemas.microsoft.com/office/powerpoint/2010/main" val="2210949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B0A855C4-9320-3FF6-60F3-E70A72621C90}"/>
            </a:ext>
          </a:extLst>
        </p:cNvPr>
        <p:cNvGrpSpPr/>
        <p:nvPr/>
      </p:nvGrpSpPr>
      <p:grpSpPr>
        <a:xfrm>
          <a:off x="0" y="0"/>
          <a:ext cx="0" cy="0"/>
          <a:chOff x="0" y="0"/>
          <a:chExt cx="0" cy="0"/>
        </a:xfrm>
      </p:grpSpPr>
      <p:sp>
        <p:nvSpPr>
          <p:cNvPr id="104" name="Google Shape;104;p3:notes">
            <a:extLst>
              <a:ext uri="{FF2B5EF4-FFF2-40B4-BE49-F238E27FC236}">
                <a16:creationId xmlns:a16="http://schemas.microsoft.com/office/drawing/2014/main" id="{BCBA8954-81BE-9D62-68FB-33885874B66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Arial"/>
                <a:ea typeface="Arial"/>
                <a:cs typeface="Arial"/>
                <a:sym typeface="Arial"/>
              </a:rPr>
              <a:t>9</a:t>
            </a:fld>
            <a:endParaRPr sz="1200">
              <a:solidFill>
                <a:srgbClr val="000000"/>
              </a:solidFill>
              <a:latin typeface="Arial"/>
              <a:ea typeface="Arial"/>
              <a:cs typeface="Arial"/>
              <a:sym typeface="Arial"/>
            </a:endParaRPr>
          </a:p>
        </p:txBody>
      </p:sp>
      <p:sp>
        <p:nvSpPr>
          <p:cNvPr id="105" name="Google Shape;105;p3:notes">
            <a:extLst>
              <a:ext uri="{FF2B5EF4-FFF2-40B4-BE49-F238E27FC236}">
                <a16:creationId xmlns:a16="http://schemas.microsoft.com/office/drawing/2014/main" id="{08964C92-94BF-AEEB-1C26-D4AA010CAB20}"/>
              </a:ext>
            </a:extLst>
          </p:cNvPr>
          <p:cNvSpPr>
            <a:spLocks noGrp="1" noRot="1" noChangeAspect="1"/>
          </p:cNvSpPr>
          <p:nvPr>
            <p:ph type="sldImg" idx="2"/>
          </p:nvPr>
        </p:nvSpPr>
        <p:spPr>
          <a:xfrm>
            <a:off x="396875" y="693738"/>
            <a:ext cx="6070600" cy="3416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6" name="Google Shape;106;p3:notes">
            <a:extLst>
              <a:ext uri="{FF2B5EF4-FFF2-40B4-BE49-F238E27FC236}">
                <a16:creationId xmlns:a16="http://schemas.microsoft.com/office/drawing/2014/main" id="{F6637F4E-6247-F11B-F404-DE18CEA255B0}"/>
              </a:ext>
            </a:extLst>
          </p:cNvPr>
          <p:cNvSpPr txBox="1">
            <a:spLocks noGrp="1"/>
          </p:cNvSpPr>
          <p:nvPr>
            <p:ph type="body" idx="1"/>
          </p:nvPr>
        </p:nvSpPr>
        <p:spPr>
          <a:xfrm>
            <a:off x="236538" y="4330700"/>
            <a:ext cx="63500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1400" b="1" dirty="0"/>
              <a:t>GUIDANCE</a:t>
            </a:r>
            <a:endParaRPr lang="en-CA" sz="1200" b="1" i="0" dirty="0">
              <a:solidFill>
                <a:schemeClr val="dk1"/>
              </a:solidFill>
              <a:effectLst/>
              <a:latin typeface="Calibri"/>
              <a:cs typeface="Calibri"/>
            </a:endParaRPr>
          </a:p>
          <a:p>
            <a:pPr marL="0" lvl="0" indent="0" algn="l" rtl="0">
              <a:lnSpc>
                <a:spcPct val="100000"/>
              </a:lnSpc>
              <a:spcBef>
                <a:spcPts val="0"/>
              </a:spcBef>
              <a:spcAft>
                <a:spcPts val="0"/>
              </a:spcAft>
              <a:buSzPts val="1400"/>
              <a:buNone/>
            </a:pPr>
            <a:r>
              <a:rPr lang="en-CA" sz="1800" b="0" i="0" dirty="0">
                <a:solidFill>
                  <a:srgbClr val="000000"/>
                </a:solidFill>
                <a:effectLst/>
                <a:latin typeface="Aptos" panose="020B0004020202020204" pitchFamily="34" charset="0"/>
              </a:rPr>
              <a:t>Tell students: </a:t>
            </a:r>
            <a:r>
              <a:rPr lang="en-CA" sz="1800" b="1" i="0" dirty="0">
                <a:solidFill>
                  <a:srgbClr val="000000"/>
                </a:solidFill>
                <a:effectLst/>
                <a:latin typeface="Aptos" panose="020B0004020202020204" pitchFamily="34" charset="0"/>
              </a:rPr>
              <a:t>Here’s one more example. </a:t>
            </a:r>
            <a:r>
              <a:rPr lang="en-CA" sz="1800" b="1" i="0" dirty="0">
                <a:solidFill>
                  <a:srgbClr val="000000"/>
                </a:solidFill>
                <a:effectLst/>
                <a:latin typeface="Calibri" panose="020F0502020204030204" pitchFamily="34" charset="0"/>
              </a:rPr>
              <a:t>Look at all three bar graphs together. Would you say that, in general, students at this school are more optimistic, less optimistic, or about the same as other students in the district? </a:t>
            </a:r>
            <a:r>
              <a:rPr lang="en-CA" sz="1800" b="0" i="0" dirty="0">
                <a:solidFill>
                  <a:srgbClr val="000000"/>
                </a:solidFill>
                <a:effectLst/>
                <a:latin typeface="Calibri" panose="020F0502020204030204" pitchFamily="34" charset="0"/>
              </a:rPr>
              <a:t>(The students at this school, in general, are more optimistic. There are more than average percentage of students in the high category and fewer students in the low category.)</a:t>
            </a:r>
          </a:p>
          <a:p>
            <a:pPr algn="l" rtl="0" fontAlgn="base">
              <a:lnSpc>
                <a:spcPts val="1538"/>
              </a:lnSpc>
              <a:buFont typeface="Arial" panose="020B0604020202020204" pitchFamily="34" charset="0"/>
              <a:buChar char="•"/>
            </a:pPr>
            <a:endParaRPr lang="en-CA" sz="1800" b="0" i="0" dirty="0">
              <a:solidFill>
                <a:srgbClr val="000000"/>
              </a:solidFill>
              <a:effectLst/>
              <a:latin typeface="Calibri" panose="020F0502020204030204" pitchFamily="34" charset="0"/>
            </a:endParaRPr>
          </a:p>
          <a:p>
            <a:pPr marL="457200" lvl="1" indent="0" algn="l" rtl="0">
              <a:lnSpc>
                <a:spcPct val="100000"/>
              </a:lnSpc>
              <a:spcBef>
                <a:spcPts val="0"/>
              </a:spcBef>
              <a:spcAft>
                <a:spcPts val="0"/>
              </a:spcAft>
              <a:buSzPts val="1400"/>
              <a:buNone/>
            </a:pPr>
            <a:endParaRPr lang="en-CA" sz="1800" b="1" dirty="0">
              <a:effectLst/>
              <a:latin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lang="en-CA" sz="1400" dirty="0"/>
          </a:p>
        </p:txBody>
      </p:sp>
    </p:spTree>
    <p:extLst>
      <p:ext uri="{BB962C8B-B14F-4D97-AF65-F5344CB8AC3E}">
        <p14:creationId xmlns:p14="http://schemas.microsoft.com/office/powerpoint/2010/main" val="58501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96211-65BA-449E-8CC2-0EDCD7C6F426}"/>
              </a:ext>
            </a:extLst>
          </p:cNvPr>
          <p:cNvSpPr/>
          <p:nvPr/>
        </p:nvSpPr>
        <p:spPr>
          <a:xfrm>
            <a:off x="0" y="-149188"/>
            <a:ext cx="12223054" cy="18482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97479BF-F393-4946-A3F8-02A11786E788}"/>
              </a:ext>
            </a:extLst>
          </p:cNvPr>
          <p:cNvSpPr txBox="1"/>
          <p:nvPr/>
        </p:nvSpPr>
        <p:spPr>
          <a:xfrm>
            <a:off x="234479" y="1044123"/>
            <a:ext cx="7594600" cy="400110"/>
          </a:xfrm>
          <a:prstGeom prst="rect">
            <a:avLst/>
          </a:prstGeom>
          <a:noFill/>
        </p:spPr>
        <p:txBody>
          <a:bodyPr wrap="square" rtlCol="0">
            <a:spAutoFit/>
          </a:bodyPr>
          <a:lstStyle/>
          <a:p>
            <a:r>
              <a:rPr lang="en-US" sz="2000" dirty="0">
                <a:solidFill>
                  <a:schemeClr val="tx1">
                    <a:lumMod val="65000"/>
                    <a:lumOff val="35000"/>
                  </a:schemeClr>
                </a:solidFill>
                <a:latin typeface="Calibri" panose="020F0502020204030204" pitchFamily="34" charset="0"/>
                <a:cs typeface="Calibri" panose="020F0502020204030204" pitchFamily="34" charset="0"/>
              </a:rPr>
              <a:t>Middle Years Development Instrument</a:t>
            </a:r>
          </a:p>
        </p:txBody>
      </p:sp>
      <p:pic>
        <p:nvPicPr>
          <p:cNvPr id="5" name="Picture 4">
            <a:extLst>
              <a:ext uri="{FF2B5EF4-FFF2-40B4-BE49-F238E27FC236}">
                <a16:creationId xmlns:a16="http://schemas.microsoft.com/office/drawing/2014/main" id="{D9D197FF-A6EF-4622-8653-33333954183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0921" y="172066"/>
            <a:ext cx="1869136" cy="770181"/>
          </a:xfrm>
          <a:prstGeom prst="rect">
            <a:avLst/>
          </a:prstGeom>
        </p:spPr>
      </p:pic>
      <p:pic>
        <p:nvPicPr>
          <p:cNvPr id="8" name="Picture 7">
            <a:extLst>
              <a:ext uri="{FF2B5EF4-FFF2-40B4-BE49-F238E27FC236}">
                <a16:creationId xmlns:a16="http://schemas.microsoft.com/office/drawing/2014/main" id="{A53E1D21-851A-4CEE-961F-67D1195CFA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4736" y="430979"/>
            <a:ext cx="1605910" cy="511269"/>
          </a:xfrm>
          <a:prstGeom prst="rect">
            <a:avLst/>
          </a:prstGeom>
        </p:spPr>
      </p:pic>
      <p:sp>
        <p:nvSpPr>
          <p:cNvPr id="14" name="TextBox 13">
            <a:extLst>
              <a:ext uri="{FF2B5EF4-FFF2-40B4-BE49-F238E27FC236}">
                <a16:creationId xmlns:a16="http://schemas.microsoft.com/office/drawing/2014/main" id="{3E926C53-2BC0-4B1D-A349-7B1FF07391EA}"/>
              </a:ext>
            </a:extLst>
          </p:cNvPr>
          <p:cNvSpPr txBox="1"/>
          <p:nvPr/>
        </p:nvSpPr>
        <p:spPr>
          <a:xfrm>
            <a:off x="5281755" y="942247"/>
            <a:ext cx="4163685" cy="523111"/>
          </a:xfrm>
          <a:prstGeom prst="rect">
            <a:avLst/>
          </a:prstGeom>
          <a:noFill/>
        </p:spPr>
        <p:txBody>
          <a:bodyPr wrap="square" lIns="91331" tIns="45666" rIns="91331" bIns="45666" rtlCol="0">
            <a:spAutoFit/>
          </a:bodyPr>
          <a:lstStyle/>
          <a:p>
            <a:r>
              <a:rPr lang="en-US" sz="2800" dirty="0">
                <a:latin typeface="Calibri" panose="020F0502020204030204" pitchFamily="34" charset="0"/>
                <a:cs typeface="Calibri" panose="020F0502020204030204" pitchFamily="34" charset="0"/>
              </a:rPr>
              <a:t>Instructor Name, Date</a:t>
            </a:r>
          </a:p>
        </p:txBody>
      </p:sp>
      <p:sp>
        <p:nvSpPr>
          <p:cNvPr id="4" name="TextBox 3">
            <a:extLst>
              <a:ext uri="{FF2B5EF4-FFF2-40B4-BE49-F238E27FC236}">
                <a16:creationId xmlns:a16="http://schemas.microsoft.com/office/drawing/2014/main" id="{37E7C178-E9CC-531B-D702-584A38B3163D}"/>
              </a:ext>
            </a:extLst>
          </p:cNvPr>
          <p:cNvSpPr txBox="1"/>
          <p:nvPr/>
        </p:nvSpPr>
        <p:spPr>
          <a:xfrm>
            <a:off x="5281755" y="218203"/>
            <a:ext cx="6050274" cy="707886"/>
          </a:xfrm>
          <a:prstGeom prst="rect">
            <a:avLst/>
          </a:prstGeom>
          <a:noFill/>
        </p:spPr>
        <p:txBody>
          <a:bodyPr wrap="square">
            <a:spAutoFit/>
          </a:bodyPr>
          <a:lstStyle/>
          <a:p>
            <a:r>
              <a:rPr lang="en-US" sz="4000" b="1" dirty="0">
                <a:solidFill>
                  <a:srgbClr val="E07F25"/>
                </a:solidFill>
                <a:latin typeface="Calibri" panose="020F0502020204030204" pitchFamily="34" charset="0"/>
                <a:cs typeface="Calibri" panose="020F0502020204030204" pitchFamily="34" charset="0"/>
              </a:rPr>
              <a:t>Examining MDI Data</a:t>
            </a:r>
          </a:p>
        </p:txBody>
      </p:sp>
      <p:sp>
        <p:nvSpPr>
          <p:cNvPr id="2" name="Rectangle 1">
            <a:extLst>
              <a:ext uri="{FF2B5EF4-FFF2-40B4-BE49-F238E27FC236}">
                <a16:creationId xmlns:a16="http://schemas.microsoft.com/office/drawing/2014/main" id="{F367B16D-0240-4D65-238A-30835F8928D9}"/>
              </a:ext>
            </a:extLst>
          </p:cNvPr>
          <p:cNvSpPr/>
          <p:nvPr/>
        </p:nvSpPr>
        <p:spPr>
          <a:xfrm rot="5400000">
            <a:off x="1398992" y="190837"/>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B1E20BF-5C57-4CC1-85BE-45DE9055969D}"/>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338" y="1709088"/>
            <a:ext cx="12199337" cy="5162728"/>
          </a:xfrm>
          <a:prstGeom prst="rect">
            <a:avLst/>
          </a:prstGeom>
          <a:solidFill>
            <a:schemeClr val="tx1">
              <a:lumMod val="75000"/>
              <a:lumOff val="25000"/>
            </a:schemeClr>
          </a:solidFill>
        </p:spPr>
      </p:pic>
    </p:spTree>
    <p:extLst>
      <p:ext uri="{BB962C8B-B14F-4D97-AF65-F5344CB8AC3E}">
        <p14:creationId xmlns:p14="http://schemas.microsoft.com/office/powerpoint/2010/main" val="1412000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24A52213-501A-DF7A-BBB8-0D5C7B378EB0}"/>
            </a:ext>
          </a:extLst>
        </p:cNvPr>
        <p:cNvGrpSpPr/>
        <p:nvPr/>
      </p:nvGrpSpPr>
      <p:grpSpPr>
        <a:xfrm>
          <a:off x="0" y="0"/>
          <a:ext cx="0" cy="0"/>
          <a:chOff x="0" y="0"/>
          <a:chExt cx="0" cy="0"/>
        </a:xfrm>
      </p:grpSpPr>
      <p:pic>
        <p:nvPicPr>
          <p:cNvPr id="20" name="Graphic 19">
            <a:extLst>
              <a:ext uri="{FF2B5EF4-FFF2-40B4-BE49-F238E27FC236}">
                <a16:creationId xmlns:a16="http://schemas.microsoft.com/office/drawing/2014/main" id="{53496B06-5BF8-8FBA-7DD1-279D737E01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3005" y="1164234"/>
            <a:ext cx="9000000" cy="4843137"/>
          </a:xfrm>
          <a:prstGeom prst="rect">
            <a:avLst/>
          </a:prstGeom>
        </p:spPr>
      </p:pic>
      <p:sp>
        <p:nvSpPr>
          <p:cNvPr id="2" name="TextBox 1">
            <a:extLst>
              <a:ext uri="{FF2B5EF4-FFF2-40B4-BE49-F238E27FC236}">
                <a16:creationId xmlns:a16="http://schemas.microsoft.com/office/drawing/2014/main" id="{D944D5C0-1D28-AE7C-E6B9-88BFCE6FCF9B}"/>
              </a:ext>
            </a:extLst>
          </p:cNvPr>
          <p:cNvSpPr txBox="1"/>
          <p:nvPr/>
        </p:nvSpPr>
        <p:spPr>
          <a:xfrm>
            <a:off x="879255" y="2997162"/>
            <a:ext cx="5153632" cy="523220"/>
          </a:xfrm>
          <a:prstGeom prst="rect">
            <a:avLst/>
          </a:prstGeom>
          <a:noFill/>
        </p:spPr>
        <p:txBody>
          <a:bodyPr wrap="square" rtlCol="0">
            <a:spAutoFit/>
          </a:bodyPr>
          <a:lstStyle/>
          <a:p>
            <a:r>
              <a:rPr lang="en-US" sz="2800" b="1" dirty="0">
                <a:solidFill>
                  <a:schemeClr val="tx1">
                    <a:lumMod val="50000"/>
                    <a:lumOff val="50000"/>
                  </a:schemeClr>
                </a:solidFill>
                <a:latin typeface="Calibri" panose="020F0502020204030204" pitchFamily="34" charset="0"/>
                <a:cs typeface="Calibri" panose="020F0502020204030204" pitchFamily="34" charset="0"/>
              </a:rPr>
              <a:t>ABSENCE OF SADNESS</a:t>
            </a:r>
          </a:p>
        </p:txBody>
      </p:sp>
      <p:sp>
        <p:nvSpPr>
          <p:cNvPr id="5" name="TextBox 4">
            <a:extLst>
              <a:ext uri="{FF2B5EF4-FFF2-40B4-BE49-F238E27FC236}">
                <a16:creationId xmlns:a16="http://schemas.microsoft.com/office/drawing/2014/main" id="{1EF49523-CB6E-3A5B-922C-4E308DF80E48}"/>
              </a:ext>
            </a:extLst>
          </p:cNvPr>
          <p:cNvSpPr txBox="1"/>
          <p:nvPr/>
        </p:nvSpPr>
        <p:spPr>
          <a:xfrm>
            <a:off x="879256" y="3530685"/>
            <a:ext cx="3890207" cy="1569660"/>
          </a:xfrm>
          <a:prstGeom prst="rect">
            <a:avLst/>
          </a:prstGeom>
          <a:noFill/>
        </p:spPr>
        <p:txBody>
          <a:bodyPr wrap="square" rtlCol="0">
            <a:spAutoFit/>
          </a:bodyPr>
          <a:lstStyle/>
          <a:p>
            <a:r>
              <a:rPr lang="en-US" sz="2400" dirty="0">
                <a:solidFill>
                  <a:schemeClr val="tx1"/>
                </a:solidFill>
                <a:latin typeface="Calibri" panose="020F0502020204030204" pitchFamily="34" charset="0"/>
                <a:cs typeface="Calibri" panose="020F0502020204030204" pitchFamily="34" charset="0"/>
              </a:rPr>
              <a:t>Sadness measures the beginning symptoms of depression. e.g., “I feel unhappy a lot of the time.”</a:t>
            </a:r>
          </a:p>
        </p:txBody>
      </p:sp>
      <p:sp>
        <p:nvSpPr>
          <p:cNvPr id="4" name="Rectangle 3">
            <a:extLst>
              <a:ext uri="{FF2B5EF4-FFF2-40B4-BE49-F238E27FC236}">
                <a16:creationId xmlns:a16="http://schemas.microsoft.com/office/drawing/2014/main" id="{88E26804-14B2-FDA5-675C-A4F0324FE7EB}"/>
              </a:ext>
            </a:extLst>
          </p:cNvPr>
          <p:cNvSpPr/>
          <p:nvPr/>
        </p:nvSpPr>
        <p:spPr>
          <a:xfrm>
            <a:off x="-1" y="0"/>
            <a:ext cx="12191999"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A94B1C-2189-C457-9DEC-17C9F252BA12}"/>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DF3D03-63D0-B152-1A4E-268EB232BACF}"/>
              </a:ext>
            </a:extLst>
          </p:cNvPr>
          <p:cNvSpPr txBox="1"/>
          <p:nvPr/>
        </p:nvSpPr>
        <p:spPr>
          <a:xfrm>
            <a:off x="195071" y="220947"/>
            <a:ext cx="10747650" cy="646331"/>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1</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D491F222-3D04-6BD0-0610-1A90BBA503F5}"/>
              </a:ext>
            </a:extLst>
          </p:cNvPr>
          <p:cNvSpPr txBox="1"/>
          <p:nvPr/>
        </p:nvSpPr>
        <p:spPr>
          <a:xfrm>
            <a:off x="879256" y="1568499"/>
            <a:ext cx="9931779" cy="584775"/>
          </a:xfrm>
          <a:prstGeom prst="rect">
            <a:avLst/>
          </a:prstGeom>
          <a:noFill/>
        </p:spPr>
        <p:txBody>
          <a:bodyPr wrap="square" rtlCol="0">
            <a:spAutoFit/>
          </a:bodyPr>
          <a:lstStyle/>
          <a:p>
            <a:r>
              <a:rPr lang="en-CA" sz="3200" b="1" dirty="0">
                <a:solidFill>
                  <a:srgbClr val="DE7E26"/>
                </a:solidFill>
                <a:latin typeface="Calibri" panose="020F0502020204030204" pitchFamily="34" charset="0"/>
                <a:cs typeface="Calibri" panose="020F0502020204030204" pitchFamily="34" charset="0"/>
              </a:rPr>
              <a:t>Absence of Worries and Absence of Sadness</a:t>
            </a:r>
          </a:p>
        </p:txBody>
      </p:sp>
      <p:pic>
        <p:nvPicPr>
          <p:cNvPr id="10" name="Picture 2" descr="A number and letter on a black background&#10;&#10;AI-generated content may be incorrect.">
            <a:extLst>
              <a:ext uri="{FF2B5EF4-FFF2-40B4-BE49-F238E27FC236}">
                <a16:creationId xmlns:a16="http://schemas.microsoft.com/office/drawing/2014/main" id="{7DAF4081-21F3-D2B6-4D23-8A17ECADDEC4}"/>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721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1" name="TextBox 10">
            <a:extLst>
              <a:ext uri="{FF2B5EF4-FFF2-40B4-BE49-F238E27FC236}">
                <a16:creationId xmlns:a16="http://schemas.microsoft.com/office/drawing/2014/main" id="{34B65A4D-AAB8-42ED-9AA0-0CCD6DAB5675}"/>
              </a:ext>
            </a:extLst>
          </p:cNvPr>
          <p:cNvSpPr txBox="1"/>
          <p:nvPr/>
        </p:nvSpPr>
        <p:spPr>
          <a:xfrm>
            <a:off x="195071" y="220947"/>
            <a:ext cx="10747650" cy="646331"/>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a:t>
            </a:r>
            <a:r>
              <a:rPr lang="en-US" sz="3600" b="1" dirty="0">
                <a:solidFill>
                  <a:schemeClr val="tx1"/>
                </a:solidFill>
                <a:latin typeface="Calibri" panose="020F0502020204030204" pitchFamily="34" charset="0"/>
                <a:cs typeface="Calibri" panose="020F0502020204030204" pitchFamily="34" charset="0"/>
              </a:rPr>
              <a:t>2</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D9242AA0-474A-6FA5-6FEA-ACC7BC1BA99C}"/>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B0F76F1-5E0A-34AD-FE09-A2005263033D}"/>
              </a:ext>
            </a:extLst>
          </p:cNvPr>
          <p:cNvSpPr txBox="1"/>
          <p:nvPr/>
        </p:nvSpPr>
        <p:spPr>
          <a:xfrm>
            <a:off x="195070" y="1402370"/>
            <a:ext cx="2835597" cy="738664"/>
          </a:xfrm>
          <a:prstGeom prst="rect">
            <a:avLst/>
          </a:prstGeom>
          <a:noFill/>
        </p:spPr>
        <p:txBody>
          <a:bodyPr wrap="square" rtlCol="0">
            <a:spAutoFit/>
          </a:bodyPr>
          <a:lstStyle/>
          <a:p>
            <a:r>
              <a:rPr lang="en-CA" sz="2800" b="1" dirty="0">
                <a:latin typeface="Calibri" panose="020F0502020204030204" pitchFamily="34" charset="0"/>
                <a:cs typeface="Calibri" panose="020F0502020204030204" pitchFamily="34" charset="0"/>
              </a:rPr>
              <a:t>Directions</a:t>
            </a:r>
          </a:p>
          <a:p>
            <a:endParaRPr lang="en-CA" dirty="0"/>
          </a:p>
        </p:txBody>
      </p:sp>
      <p:sp>
        <p:nvSpPr>
          <p:cNvPr id="5" name="TextBox 4">
            <a:extLst>
              <a:ext uri="{FF2B5EF4-FFF2-40B4-BE49-F238E27FC236}">
                <a16:creationId xmlns:a16="http://schemas.microsoft.com/office/drawing/2014/main" id="{72C00197-A91F-BE72-BAF5-DBD4C2431152}"/>
              </a:ext>
            </a:extLst>
          </p:cNvPr>
          <p:cNvSpPr txBox="1"/>
          <p:nvPr/>
        </p:nvSpPr>
        <p:spPr>
          <a:xfrm>
            <a:off x="338958" y="1994385"/>
            <a:ext cx="5851883" cy="4308872"/>
          </a:xfrm>
          <a:prstGeom prst="rect">
            <a:avLst/>
          </a:prstGeom>
          <a:noFill/>
        </p:spPr>
        <p:txBody>
          <a:bodyPr wrap="square" rtlCol="0">
            <a:spAutoFit/>
          </a:bodyPr>
          <a:lstStyle/>
          <a:p>
            <a:pPr marL="457200" indent="-457200">
              <a:spcBef>
                <a:spcPts val="1200"/>
              </a:spcBef>
              <a:buClr>
                <a:schemeClr val="accent2"/>
              </a:buClr>
              <a:buFont typeface="Arial" panose="020B0604020202020204" pitchFamily="34" charset="0"/>
              <a:buChar char="•"/>
            </a:pPr>
            <a:r>
              <a:rPr lang="en-CA" sz="2800" dirty="0">
                <a:latin typeface="Calibri" panose="020F0502020204030204" pitchFamily="34" charset="0"/>
                <a:cs typeface="Calibri" panose="020F0502020204030204" pitchFamily="34" charset="0"/>
              </a:rPr>
              <a:t>Number off by 5s.</a:t>
            </a:r>
          </a:p>
          <a:p>
            <a:pPr marL="457200" indent="-457200">
              <a:spcBef>
                <a:spcPts val="1200"/>
              </a:spcBef>
              <a:buClr>
                <a:schemeClr val="accent2"/>
              </a:buClr>
              <a:buFont typeface="Arial" panose="020B0604020202020204" pitchFamily="34" charset="0"/>
              <a:buChar char="•"/>
            </a:pPr>
            <a:r>
              <a:rPr lang="en-CA" sz="2800" dirty="0">
                <a:latin typeface="Calibri" panose="020F0502020204030204" pitchFamily="34" charset="0"/>
                <a:cs typeface="Calibri" panose="020F0502020204030204" pitchFamily="34" charset="0"/>
              </a:rPr>
              <a:t>Gather in small groups with your number groups. </a:t>
            </a:r>
          </a:p>
          <a:p>
            <a:pPr marL="457200" indent="-457200">
              <a:spcBef>
                <a:spcPts val="1200"/>
              </a:spcBef>
              <a:buClr>
                <a:schemeClr val="accent2"/>
              </a:buClr>
              <a:buFont typeface="Arial" panose="020B0604020202020204" pitchFamily="34" charset="0"/>
              <a:buChar char="•"/>
            </a:pPr>
            <a:r>
              <a:rPr lang="en-CA" sz="2800" dirty="0">
                <a:latin typeface="Calibri" panose="020F0502020204030204" pitchFamily="34" charset="0"/>
                <a:cs typeface="Calibri" panose="020F0502020204030204" pitchFamily="34" charset="0"/>
              </a:rPr>
              <a:t>Each group has the results for </a:t>
            </a:r>
            <a:br>
              <a:rPr lang="en-CA" sz="2800" dirty="0">
                <a:latin typeface="Calibri" panose="020F0502020204030204" pitchFamily="34" charset="0"/>
                <a:cs typeface="Calibri" panose="020F0502020204030204" pitchFamily="34" charset="0"/>
              </a:rPr>
            </a:br>
            <a:r>
              <a:rPr lang="en-CA" sz="2800" dirty="0">
                <a:latin typeface="Calibri" panose="020F0502020204030204" pitchFamily="34" charset="0"/>
                <a:cs typeface="Calibri" panose="020F0502020204030204" pitchFamily="34" charset="0"/>
              </a:rPr>
              <a:t>one dimension.</a:t>
            </a:r>
          </a:p>
          <a:p>
            <a:pPr marL="457200" indent="-457200">
              <a:spcBef>
                <a:spcPts val="1200"/>
              </a:spcBef>
              <a:buClr>
                <a:schemeClr val="accent2"/>
              </a:buClr>
              <a:buFont typeface="Arial" panose="020B0604020202020204" pitchFamily="34" charset="0"/>
              <a:buChar char="•"/>
            </a:pPr>
            <a:r>
              <a:rPr lang="en-CA" sz="2800" dirty="0">
                <a:latin typeface="Calibri" panose="020F0502020204030204" pitchFamily="34" charset="0"/>
                <a:cs typeface="Calibri" panose="020F0502020204030204" pitchFamily="34" charset="0"/>
              </a:rPr>
              <a:t>Examine the results.</a:t>
            </a:r>
          </a:p>
          <a:p>
            <a:pPr marL="457200" indent="-457200">
              <a:spcBef>
                <a:spcPts val="1200"/>
              </a:spcBef>
              <a:buClr>
                <a:schemeClr val="accent2"/>
              </a:buClr>
              <a:buFont typeface="Arial" panose="020B0604020202020204" pitchFamily="34" charset="0"/>
              <a:buChar char="•"/>
            </a:pPr>
            <a:r>
              <a:rPr lang="en-CA" sz="2800" dirty="0">
                <a:latin typeface="Calibri" panose="020F0502020204030204" pitchFamily="34" charset="0"/>
                <a:cs typeface="Calibri" panose="020F0502020204030204" pitchFamily="34" charset="0"/>
              </a:rPr>
              <a:t>Discuss your impressions. </a:t>
            </a:r>
          </a:p>
          <a:p>
            <a:pPr marL="457200" indent="-457200">
              <a:spcBef>
                <a:spcPts val="1200"/>
              </a:spcBef>
              <a:buClr>
                <a:schemeClr val="accent2"/>
              </a:buClr>
              <a:buFont typeface="Arial" panose="020B0604020202020204" pitchFamily="34" charset="0"/>
              <a:buChar char="•"/>
            </a:pPr>
            <a:r>
              <a:rPr lang="en-CA" sz="2800" dirty="0">
                <a:latin typeface="Calibri" panose="020F0502020204030204" pitchFamily="34" charset="0"/>
                <a:cs typeface="Calibri" panose="020F0502020204030204" pitchFamily="34" charset="0"/>
              </a:rPr>
              <a:t>Record your ideas on your handout.</a:t>
            </a:r>
          </a:p>
        </p:txBody>
      </p:sp>
      <p:pic>
        <p:nvPicPr>
          <p:cNvPr id="8" name="Picture 7">
            <a:extLst>
              <a:ext uri="{FF2B5EF4-FFF2-40B4-BE49-F238E27FC236}">
                <a16:creationId xmlns:a16="http://schemas.microsoft.com/office/drawing/2014/main" id="{F3761784-E8C2-8B1A-E7E4-DF9DE11929F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945620" y="967535"/>
            <a:ext cx="3996449" cy="5172719"/>
          </a:xfrm>
          <a:prstGeom prst="rect">
            <a:avLst/>
          </a:prstGeom>
          <a:ln w="6350">
            <a:solidFill>
              <a:schemeClr val="tx1"/>
            </a:solidFill>
          </a:ln>
        </p:spPr>
      </p:pic>
      <p:pic>
        <p:nvPicPr>
          <p:cNvPr id="9" name="Picture 2">
            <a:extLst>
              <a:ext uri="{FF2B5EF4-FFF2-40B4-BE49-F238E27FC236}">
                <a16:creationId xmlns:a16="http://schemas.microsoft.com/office/drawing/2014/main" id="{B8994A2E-139C-BB30-14C3-152384FB0475}"/>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a:extLst>
            <a:ext uri="{FF2B5EF4-FFF2-40B4-BE49-F238E27FC236}">
              <a16:creationId xmlns:a16="http://schemas.microsoft.com/office/drawing/2014/main" id="{2229283F-FBCB-9E4C-BDF5-ED56D720B5F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2313435-588E-D537-18FC-3E84A6102C01}"/>
              </a:ext>
            </a:extLst>
          </p:cNvPr>
          <p:cNvSpPr txBox="1"/>
          <p:nvPr/>
        </p:nvSpPr>
        <p:spPr>
          <a:xfrm>
            <a:off x="646618" y="1501943"/>
            <a:ext cx="3376469" cy="738664"/>
          </a:xfrm>
          <a:prstGeom prst="rect">
            <a:avLst/>
          </a:prstGeom>
          <a:noFill/>
        </p:spPr>
        <p:txBody>
          <a:bodyPr wrap="square" rtlCol="0">
            <a:spAutoFit/>
          </a:bodyPr>
          <a:lstStyle/>
          <a:p>
            <a:r>
              <a:rPr lang="en-CA" sz="2800" b="1" dirty="0">
                <a:latin typeface="Calibri" panose="020F0502020204030204" pitchFamily="34" charset="0"/>
                <a:cs typeface="Calibri" panose="020F0502020204030204" pitchFamily="34" charset="0"/>
              </a:rPr>
              <a:t>Class Discussion</a:t>
            </a:r>
          </a:p>
          <a:p>
            <a:endParaRPr lang="en-CA" dirty="0"/>
          </a:p>
        </p:txBody>
      </p:sp>
      <p:sp>
        <p:nvSpPr>
          <p:cNvPr id="6" name="TextBox 5">
            <a:extLst>
              <a:ext uri="{FF2B5EF4-FFF2-40B4-BE49-F238E27FC236}">
                <a16:creationId xmlns:a16="http://schemas.microsoft.com/office/drawing/2014/main" id="{75A47215-E660-8819-F67A-36F0202EAF3D}"/>
              </a:ext>
            </a:extLst>
          </p:cNvPr>
          <p:cNvSpPr txBox="1"/>
          <p:nvPr/>
        </p:nvSpPr>
        <p:spPr>
          <a:xfrm>
            <a:off x="646619" y="2411797"/>
            <a:ext cx="5917467" cy="3877985"/>
          </a:xfrm>
          <a:prstGeom prst="rect">
            <a:avLst/>
          </a:prstGeom>
          <a:noFill/>
        </p:spPr>
        <p:txBody>
          <a:bodyPr wrap="square" rtlCol="0">
            <a:spAutoFit/>
          </a:bodyPr>
          <a:lstStyle/>
          <a:p>
            <a:pPr marL="457200" indent="-457200">
              <a:spcBef>
                <a:spcPts val="1200"/>
              </a:spcBef>
              <a:buClr>
                <a:srgbClr val="F9A119"/>
              </a:buClr>
              <a:buSzPct val="150000"/>
              <a:buFont typeface="Arial" panose="020B0604020202020204" pitchFamily="34" charset="0"/>
              <a:buChar char="•"/>
            </a:pPr>
            <a:r>
              <a:rPr lang="en-CA" sz="2400" dirty="0">
                <a:latin typeface="Calibri" panose="020F0502020204030204" pitchFamily="34" charset="0"/>
                <a:cs typeface="Calibri" panose="020F0502020204030204" pitchFamily="34" charset="0"/>
              </a:rPr>
              <a:t>What were some of the things you were surprised about/curious about? </a:t>
            </a:r>
          </a:p>
          <a:p>
            <a:pPr marL="457200" indent="-457200">
              <a:spcBef>
                <a:spcPts val="1200"/>
              </a:spcBef>
              <a:buClr>
                <a:srgbClr val="F9A119"/>
              </a:buClr>
              <a:buSzPct val="150000"/>
              <a:buFont typeface="Arial" panose="020B0604020202020204" pitchFamily="34" charset="0"/>
              <a:buChar char="•"/>
            </a:pPr>
            <a:r>
              <a:rPr lang="en-CA" sz="2400" dirty="0">
                <a:latin typeface="Calibri" panose="020F0502020204030204" pitchFamily="34" charset="0"/>
                <a:cs typeface="Calibri" panose="020F0502020204030204" pitchFamily="34" charset="0"/>
              </a:rPr>
              <a:t>Were you surprised/curious about some of the same things or different things as others in your group? </a:t>
            </a:r>
          </a:p>
          <a:p>
            <a:pPr marL="457200" indent="-457200">
              <a:spcBef>
                <a:spcPts val="1200"/>
              </a:spcBef>
              <a:buClr>
                <a:srgbClr val="F9A119"/>
              </a:buClr>
              <a:buSzPct val="150000"/>
              <a:buFont typeface="Arial" panose="020B0604020202020204" pitchFamily="34" charset="0"/>
              <a:buChar char="•"/>
            </a:pPr>
            <a:r>
              <a:rPr lang="en-CA" sz="2400" dirty="0">
                <a:latin typeface="Calibri" panose="020F0502020204030204" pitchFamily="34" charset="0"/>
                <a:cs typeface="Calibri" panose="020F0502020204030204" pitchFamily="34" charset="0"/>
              </a:rPr>
              <a:t>What do you think the school/district is doing well? </a:t>
            </a:r>
          </a:p>
          <a:p>
            <a:pPr marL="457200" indent="-457200">
              <a:spcBef>
                <a:spcPts val="1200"/>
              </a:spcBef>
              <a:buClr>
                <a:srgbClr val="F9A119"/>
              </a:buClr>
              <a:buSzPct val="150000"/>
              <a:buFont typeface="Arial" panose="020B0604020202020204" pitchFamily="34" charset="0"/>
              <a:buChar char="•"/>
            </a:pPr>
            <a:r>
              <a:rPr lang="en-CA" sz="2400" dirty="0">
                <a:latin typeface="Calibri" panose="020F0502020204030204" pitchFamily="34" charset="0"/>
                <a:cs typeface="Calibri" panose="020F0502020204030204" pitchFamily="34" charset="0"/>
              </a:rPr>
              <a:t>What do you think the areas of improvement are for the school/district</a:t>
            </a:r>
            <a:r>
              <a:rPr lang="en-CA" sz="2400" dirty="0">
                <a:latin typeface="Aptos" panose="020B0004020202020204" pitchFamily="34" charset="0"/>
              </a:rPr>
              <a:t>? </a:t>
            </a:r>
          </a:p>
        </p:txBody>
      </p:sp>
      <p:sp>
        <p:nvSpPr>
          <p:cNvPr id="3" name="TextBox 2">
            <a:extLst>
              <a:ext uri="{FF2B5EF4-FFF2-40B4-BE49-F238E27FC236}">
                <a16:creationId xmlns:a16="http://schemas.microsoft.com/office/drawing/2014/main" id="{50F0CB25-71FB-36BA-BA2B-ADEE788E9AB5}"/>
              </a:ext>
            </a:extLst>
          </p:cNvPr>
          <p:cNvSpPr txBox="1"/>
          <p:nvPr/>
        </p:nvSpPr>
        <p:spPr>
          <a:xfrm>
            <a:off x="195071" y="220947"/>
            <a:ext cx="10747650" cy="646331"/>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a:t>
            </a:r>
            <a:r>
              <a:rPr lang="en-US" sz="3600" b="1" dirty="0">
                <a:solidFill>
                  <a:schemeClr val="tx1"/>
                </a:solidFill>
                <a:latin typeface="Calibri" panose="020F0502020204030204" pitchFamily="34" charset="0"/>
                <a:cs typeface="Calibri" panose="020F0502020204030204" pitchFamily="34" charset="0"/>
              </a:rPr>
              <a:t>2</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5" name="Rectangle 4">
            <a:extLst>
              <a:ext uri="{FF2B5EF4-FFF2-40B4-BE49-F238E27FC236}">
                <a16:creationId xmlns:a16="http://schemas.microsoft.com/office/drawing/2014/main" id="{28889AA2-25BE-126E-6CBE-D57C600930D8}"/>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41B9A5D3-05E8-F465-AD8B-30D242D7333B}"/>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B961572F-4782-5E46-A77C-4D7ECE3CF8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2686" y="1265153"/>
            <a:ext cx="5024629" cy="5024629"/>
          </a:xfrm>
          <a:prstGeom prst="rect">
            <a:avLst/>
          </a:prstGeom>
        </p:spPr>
      </p:pic>
    </p:spTree>
    <p:extLst>
      <p:ext uri="{BB962C8B-B14F-4D97-AF65-F5344CB8AC3E}">
        <p14:creationId xmlns:p14="http://schemas.microsoft.com/office/powerpoint/2010/main" val="4056683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13"/>
          <p:cNvPicPr preferRelativeResize="0"/>
          <p:nvPr/>
        </p:nvPicPr>
        <p:blipFill>
          <a:blip r:embed="rId3"/>
          <a:srcRect l="32949" t="10631" r="5791" b="2963"/>
          <a:stretch/>
        </p:blipFill>
        <p:spPr>
          <a:xfrm>
            <a:off x="5121" y="0"/>
            <a:ext cx="12267879" cy="6901249"/>
          </a:xfrm>
          <a:prstGeom prst="rect">
            <a:avLst/>
          </a:prstGeom>
          <a:noFill/>
          <a:ln>
            <a:noFill/>
          </a:ln>
        </p:spPr>
      </p:pic>
      <p:sp>
        <p:nvSpPr>
          <p:cNvPr id="228" name="Google Shape;228;p13"/>
          <p:cNvSpPr/>
          <p:nvPr/>
        </p:nvSpPr>
        <p:spPr>
          <a:xfrm>
            <a:off x="3929580" y="1355988"/>
            <a:ext cx="7712691" cy="1754135"/>
          </a:xfrm>
          <a:prstGeom prst="rect">
            <a:avLst/>
          </a:prstGeom>
          <a:noFill/>
          <a:ln>
            <a:noFill/>
          </a:ln>
        </p:spPr>
        <p:txBody>
          <a:bodyPr spcFirstLastPara="1" wrap="square" lIns="91275" tIns="45625" rIns="91275" bIns="45625" anchor="t" anchorCtr="0">
            <a:spAutoFit/>
          </a:bodyPr>
          <a:lstStyle/>
          <a:p>
            <a:r>
              <a:rPr lang="en-CA" sz="3600" dirty="0">
                <a:solidFill>
                  <a:schemeClr val="bg1"/>
                </a:solidFill>
                <a:latin typeface="Calibri" panose="020F0502020204030204" pitchFamily="34" charset="0"/>
                <a:cs typeface="Calibri" panose="020F0502020204030204" pitchFamily="34" charset="0"/>
              </a:rPr>
              <a:t>Based on the data you examined, what’s </a:t>
            </a:r>
            <a:r>
              <a:rPr lang="en-CA" sz="3600" b="1" dirty="0">
                <a:solidFill>
                  <a:schemeClr val="bg1"/>
                </a:solidFill>
                <a:latin typeface="Calibri" panose="020F0502020204030204" pitchFamily="34" charset="0"/>
                <a:cs typeface="Calibri" panose="020F0502020204030204" pitchFamily="34" charset="0"/>
              </a:rPr>
              <a:t>one action </a:t>
            </a:r>
            <a:r>
              <a:rPr lang="en-CA" sz="3600" dirty="0">
                <a:solidFill>
                  <a:schemeClr val="bg1"/>
                </a:solidFill>
                <a:latin typeface="Calibri" panose="020F0502020204030204" pitchFamily="34" charset="0"/>
                <a:cs typeface="Calibri" panose="020F0502020204030204" pitchFamily="34" charset="0"/>
              </a:rPr>
              <a:t>you’d take to make a change in the school or district?</a:t>
            </a:r>
          </a:p>
        </p:txBody>
      </p:sp>
      <p:sp>
        <p:nvSpPr>
          <p:cNvPr id="11" name="Rectangle 10">
            <a:extLst>
              <a:ext uri="{FF2B5EF4-FFF2-40B4-BE49-F238E27FC236}">
                <a16:creationId xmlns:a16="http://schemas.microsoft.com/office/drawing/2014/main" id="{6628142F-4358-4B24-A7AD-4B4029112977}"/>
              </a:ext>
            </a:extLst>
          </p:cNvPr>
          <p:cNvSpPr/>
          <p:nvPr/>
        </p:nvSpPr>
        <p:spPr>
          <a:xfrm>
            <a:off x="-1" y="0"/>
            <a:ext cx="12267880"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91265E0-EA15-4057-891A-8DE8F200C67E}"/>
              </a:ext>
            </a:extLst>
          </p:cNvPr>
          <p:cNvSpPr txBox="1"/>
          <p:nvPr/>
        </p:nvSpPr>
        <p:spPr>
          <a:xfrm>
            <a:off x="195071" y="220947"/>
            <a:ext cx="10747650" cy="646331"/>
          </a:xfrm>
          <a:prstGeom prst="rect">
            <a:avLst/>
          </a:prstGeom>
          <a:noFill/>
          <a:ln>
            <a:noFill/>
          </a:ln>
        </p:spPr>
        <p:txBody>
          <a:bodyPr wrap="square" rtlCol="0">
            <a:spAutoFit/>
          </a:bodyPr>
          <a:lstStyle/>
          <a:p>
            <a:r>
              <a:rPr lang="en-US" sz="3600" b="1" dirty="0">
                <a:solidFill>
                  <a:schemeClr val="tx1"/>
                </a:solidFill>
                <a:latin typeface="Calibri" panose="020F0502020204030204" pitchFamily="34" charset="0"/>
                <a:cs typeface="Calibri" panose="020F0502020204030204" pitchFamily="34" charset="0"/>
              </a:rPr>
              <a:t>Wrap-Up</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 name="Picture 2">
            <a:extLst>
              <a:ext uri="{FF2B5EF4-FFF2-40B4-BE49-F238E27FC236}">
                <a16:creationId xmlns:a16="http://schemas.microsoft.com/office/drawing/2014/main" id="{20235F2A-A040-0FC0-F959-F9B5E145EB8C}"/>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439BBA2-BB5D-9440-059A-C55947DE71B2}"/>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D9BCE729-C4BF-3D89-F923-FC6097E7B704}"/>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A0AC6414-8494-4D76-84B2-7977D1A89AA8}"/>
              </a:ext>
            </a:extLst>
          </p:cNvPr>
          <p:cNvPicPr>
            <a:picLocks noChangeAspect="1"/>
          </p:cNvPicPr>
          <p:nvPr/>
        </p:nvPicPr>
        <p:blipFill rotWithShape="1">
          <a:blip r:embed="rId3"/>
          <a:srcRect l="22947" t="8227" r="19680" b="15355"/>
          <a:stretch/>
        </p:blipFill>
        <p:spPr>
          <a:xfrm rot="646892">
            <a:off x="541815" y="1569163"/>
            <a:ext cx="4158247" cy="3692385"/>
          </a:xfrm>
          <a:prstGeom prst="rect">
            <a:avLst/>
          </a:prstGeom>
        </p:spPr>
      </p:pic>
      <p:sp>
        <p:nvSpPr>
          <p:cNvPr id="2" name="TextBox 1">
            <a:extLst>
              <a:ext uri="{FF2B5EF4-FFF2-40B4-BE49-F238E27FC236}">
                <a16:creationId xmlns:a16="http://schemas.microsoft.com/office/drawing/2014/main" id="{53EE2381-51A6-D56B-1A2A-BE9F2593937D}"/>
              </a:ext>
            </a:extLst>
          </p:cNvPr>
          <p:cNvSpPr txBox="1"/>
          <p:nvPr/>
        </p:nvSpPr>
        <p:spPr>
          <a:xfrm>
            <a:off x="195071" y="220946"/>
            <a:ext cx="5961089" cy="646331"/>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Introduction</a:t>
            </a:r>
          </a:p>
        </p:txBody>
      </p:sp>
      <p:sp>
        <p:nvSpPr>
          <p:cNvPr id="5" name="TextBox 4">
            <a:extLst>
              <a:ext uri="{FF2B5EF4-FFF2-40B4-BE49-F238E27FC236}">
                <a16:creationId xmlns:a16="http://schemas.microsoft.com/office/drawing/2014/main" id="{B69C5689-62EC-007E-00B4-1450D27225B4}"/>
              </a:ext>
            </a:extLst>
          </p:cNvPr>
          <p:cNvSpPr txBox="1"/>
          <p:nvPr/>
        </p:nvSpPr>
        <p:spPr>
          <a:xfrm>
            <a:off x="4914303" y="2076527"/>
            <a:ext cx="5552311" cy="2677656"/>
          </a:xfrm>
          <a:prstGeom prst="rect">
            <a:avLst/>
          </a:prstGeom>
          <a:noFill/>
        </p:spPr>
        <p:txBody>
          <a:bodyPr wrap="square" rtlCol="0">
            <a:spAutoFit/>
          </a:bodyPr>
          <a:lstStyle/>
          <a:p>
            <a:r>
              <a:rPr lang="en-CA" sz="2800" dirty="0">
                <a:effectLst/>
                <a:latin typeface="Calibri" panose="020F0502020204030204" pitchFamily="34" charset="0"/>
                <a:ea typeface="Aptos" panose="020B0004020202020204" pitchFamily="34" charset="0"/>
                <a:cs typeface="Calibri" panose="020F0502020204030204" pitchFamily="34" charset="0"/>
              </a:rPr>
              <a:t>What is the MDI?</a:t>
            </a:r>
          </a:p>
          <a:p>
            <a:endParaRPr lang="en-CA" sz="2800" dirty="0">
              <a:latin typeface="Calibri" panose="020F0502020204030204" pitchFamily="34" charset="0"/>
              <a:cs typeface="Calibri" panose="020F0502020204030204" pitchFamily="34" charset="0"/>
            </a:endParaRPr>
          </a:p>
          <a:p>
            <a:r>
              <a:rPr lang="en-CA" sz="2800" dirty="0">
                <a:latin typeface="Calibri" panose="020F0502020204030204" pitchFamily="34" charset="0"/>
                <a:cs typeface="Calibri" panose="020F0502020204030204" pitchFamily="34" charset="0"/>
              </a:rPr>
              <a:t>Why is it important?</a:t>
            </a:r>
          </a:p>
          <a:p>
            <a:endParaRPr lang="en-CA" sz="2800" dirty="0">
              <a:latin typeface="Calibri" panose="020F0502020204030204" pitchFamily="34" charset="0"/>
              <a:cs typeface="Calibri" panose="020F0502020204030204" pitchFamily="34" charset="0"/>
            </a:endParaRPr>
          </a:p>
          <a:p>
            <a:r>
              <a:rPr lang="en-CA" sz="2800" dirty="0">
                <a:latin typeface="Calibri" panose="020F0502020204030204" pitchFamily="34" charset="0"/>
                <a:cs typeface="Calibri" panose="020F0502020204030204" pitchFamily="34" charset="0"/>
              </a:rPr>
              <a:t>How is the MDI different from a test in school?</a:t>
            </a:r>
          </a:p>
        </p:txBody>
      </p:sp>
      <p:sp>
        <p:nvSpPr>
          <p:cNvPr id="10" name="Rectangle 9">
            <a:extLst>
              <a:ext uri="{FF2B5EF4-FFF2-40B4-BE49-F238E27FC236}">
                <a16:creationId xmlns:a16="http://schemas.microsoft.com/office/drawing/2014/main" id="{F7241AF5-C26D-4B2C-B66E-0F9CADE8662D}"/>
              </a:ext>
            </a:extLst>
          </p:cNvPr>
          <p:cNvSpPr/>
          <p:nvPr/>
        </p:nvSpPr>
        <p:spPr>
          <a:xfrm rot="5400000">
            <a:off x="1406328" y="-567235"/>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8742249D-8911-9279-873E-784792B5597F}"/>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234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0" y="-1"/>
            <a:ext cx="12267880" cy="6913548"/>
          </a:xfrm>
          <a:prstGeom prst="rect">
            <a:avLst/>
          </a:prstGeom>
          <a:noFill/>
          <a:ln>
            <a:noFill/>
          </a:ln>
        </p:spPr>
      </p:pic>
      <p:sp>
        <p:nvSpPr>
          <p:cNvPr id="10" name="Rectangle 9">
            <a:extLst>
              <a:ext uri="{FF2B5EF4-FFF2-40B4-BE49-F238E27FC236}">
                <a16:creationId xmlns:a16="http://schemas.microsoft.com/office/drawing/2014/main" id="{1EC6A9E2-1F04-4BCF-BDB8-F4F63EE4C3D0}"/>
              </a:ext>
            </a:extLst>
          </p:cNvPr>
          <p:cNvSpPr/>
          <p:nvPr/>
        </p:nvSpPr>
        <p:spPr>
          <a:xfrm>
            <a:off x="-1" y="0"/>
            <a:ext cx="12267880"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98EB075D-AD0E-43C3-8F8B-AFB0E7104824}"/>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C5A96DC-3F9C-42B8-B721-30CCE7712C7D}"/>
              </a:ext>
            </a:extLst>
          </p:cNvPr>
          <p:cNvSpPr txBox="1"/>
          <p:nvPr/>
        </p:nvSpPr>
        <p:spPr>
          <a:xfrm>
            <a:off x="195071" y="220947"/>
            <a:ext cx="10747650" cy="1138773"/>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Introduction</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a:p>
            <a:endParaRPr lang="en-CA" sz="3200" b="1" dirty="0">
              <a:solidFill>
                <a:schemeClr val="tx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E749C32-47BC-5BE8-F734-9CFC02BCB96E}"/>
              </a:ext>
            </a:extLst>
          </p:cNvPr>
          <p:cNvSpPr txBox="1"/>
          <p:nvPr/>
        </p:nvSpPr>
        <p:spPr>
          <a:xfrm>
            <a:off x="1029552" y="1553612"/>
            <a:ext cx="5307980" cy="1323439"/>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6000"/>
              <a:buFont typeface="Calibri"/>
              <a:buNone/>
            </a:pPr>
            <a:r>
              <a:rPr lang="en-US" sz="4000" i="0" u="none" strike="noStrike" cap="none" dirty="0">
                <a:solidFill>
                  <a:schemeClr val="bg1"/>
                </a:solidFill>
                <a:latin typeface="Calibri" panose="020F0502020204030204" pitchFamily="34" charset="0"/>
                <a:ea typeface="Calibri"/>
                <a:cs typeface="Calibri" panose="020F0502020204030204" pitchFamily="34" charset="0"/>
                <a:sym typeface="Calibri"/>
              </a:rPr>
              <a:t>Self-Report Survey for Children in Grades 4 to 8  </a:t>
            </a:r>
            <a:endParaRPr lang="en-US" sz="4000" i="0" u="none" strike="noStrike" cap="none" dirty="0">
              <a:solidFill>
                <a:schemeClr val="bg1"/>
              </a:solidFill>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7336F2B0-1BB1-EAE4-B5FE-93FD2F63DBEC}"/>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DE6C4F66-5000-D171-C1AD-86D20329FB3E}"/>
            </a:ext>
          </a:extLst>
        </p:cNvPr>
        <p:cNvGrpSpPr/>
        <p:nvPr/>
      </p:nvGrpSpPr>
      <p:grpSpPr>
        <a:xfrm>
          <a:off x="0" y="0"/>
          <a:ext cx="0" cy="0"/>
          <a:chOff x="0" y="0"/>
          <a:chExt cx="0" cy="0"/>
        </a:xfrm>
      </p:grpSpPr>
      <p:pic>
        <p:nvPicPr>
          <p:cNvPr id="108" name="Google Shape;108;p3">
            <a:extLst>
              <a:ext uri="{FF2B5EF4-FFF2-40B4-BE49-F238E27FC236}">
                <a16:creationId xmlns:a16="http://schemas.microsoft.com/office/drawing/2014/main" id="{46B11C2D-4551-E219-5909-75C39E14C327}"/>
              </a:ext>
            </a:extLst>
          </p:cNvPr>
          <p:cNvPicPr preferRelativeResize="0"/>
          <p:nvPr/>
        </p:nvPicPr>
        <p:blipFill>
          <a:blip r:embed="rId3"/>
          <a:srcRect t="7732" b="7732"/>
          <a:stretch/>
        </p:blipFill>
        <p:spPr>
          <a:xfrm>
            <a:off x="434" y="391884"/>
            <a:ext cx="12267446" cy="6913548"/>
          </a:xfrm>
          <a:prstGeom prst="rect">
            <a:avLst/>
          </a:prstGeom>
          <a:noFill/>
          <a:ln>
            <a:noFill/>
          </a:ln>
        </p:spPr>
      </p:pic>
      <p:sp>
        <p:nvSpPr>
          <p:cNvPr id="10" name="Rectangle 9">
            <a:extLst>
              <a:ext uri="{FF2B5EF4-FFF2-40B4-BE49-F238E27FC236}">
                <a16:creationId xmlns:a16="http://schemas.microsoft.com/office/drawing/2014/main" id="{DFF85206-49E1-9F07-6C64-3D71C3A8D245}"/>
              </a:ext>
            </a:extLst>
          </p:cNvPr>
          <p:cNvSpPr/>
          <p:nvPr/>
        </p:nvSpPr>
        <p:spPr>
          <a:xfrm>
            <a:off x="-1" y="0"/>
            <a:ext cx="12267880"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E73C0490-88EF-E5A9-3614-CEBFEA68C677}"/>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6902A4A-9EC9-9C57-364E-2E15C08A6759}"/>
              </a:ext>
            </a:extLst>
          </p:cNvPr>
          <p:cNvSpPr txBox="1"/>
          <p:nvPr/>
        </p:nvSpPr>
        <p:spPr>
          <a:xfrm>
            <a:off x="195071" y="220947"/>
            <a:ext cx="10747650" cy="1138773"/>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Introduction</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a:p>
            <a:endParaRPr lang="en-CA" sz="3200" b="1" dirty="0">
              <a:solidFill>
                <a:schemeClr val="tx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E708D11-7DF1-FAE1-21B6-FCB173CE2963}"/>
              </a:ext>
            </a:extLst>
          </p:cNvPr>
          <p:cNvSpPr txBox="1"/>
          <p:nvPr/>
        </p:nvSpPr>
        <p:spPr>
          <a:xfrm>
            <a:off x="195071" y="2721114"/>
            <a:ext cx="5307980" cy="707886"/>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6000"/>
              <a:buFont typeface="Calibri"/>
              <a:buNone/>
            </a:pPr>
            <a:r>
              <a:rPr lang="en-US" sz="4000" i="0" u="none" strike="noStrike" cap="none" dirty="0">
                <a:solidFill>
                  <a:schemeClr val="tx1"/>
                </a:solidFill>
                <a:latin typeface="Calibri" panose="020F0502020204030204" pitchFamily="34" charset="0"/>
                <a:ea typeface="Calibri"/>
                <a:cs typeface="Calibri" panose="020F0502020204030204" pitchFamily="34" charset="0"/>
                <a:sym typeface="Calibri"/>
              </a:rPr>
              <a:t>Why is it important?</a:t>
            </a:r>
            <a:endParaRPr lang="en-US" sz="4000" i="0" u="none" strike="noStrike" cap="none" dirty="0">
              <a:solidFill>
                <a:schemeClr val="tx1"/>
              </a:solidFill>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E7A311C8-A2BE-D661-1853-C1255E5AD9C7}"/>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409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A2508464-7B08-B289-1124-60D22447A0D7}"/>
            </a:ext>
          </a:extLst>
        </p:cNvPr>
        <p:cNvGrpSpPr/>
        <p:nvPr/>
      </p:nvGrpSpPr>
      <p:grpSpPr>
        <a:xfrm>
          <a:off x="0" y="0"/>
          <a:ext cx="0" cy="0"/>
          <a:chOff x="0" y="0"/>
          <a:chExt cx="0" cy="0"/>
        </a:xfrm>
      </p:grpSpPr>
      <p:pic>
        <p:nvPicPr>
          <p:cNvPr id="108" name="Google Shape;108;p3">
            <a:extLst>
              <a:ext uri="{FF2B5EF4-FFF2-40B4-BE49-F238E27FC236}">
                <a16:creationId xmlns:a16="http://schemas.microsoft.com/office/drawing/2014/main" id="{C18FA9B5-CDDD-3D7F-C8F0-F7F6B6F9F177}"/>
              </a:ext>
            </a:extLst>
          </p:cNvPr>
          <p:cNvPicPr preferRelativeResize="0"/>
          <p:nvPr/>
        </p:nvPicPr>
        <p:blipFill>
          <a:blip r:embed="rId3" cstate="hqprint">
            <a:extLst>
              <a:ext uri="{28A0092B-C50C-407E-A947-70E740481C1C}">
                <a14:useLocalDpi xmlns:a14="http://schemas.microsoft.com/office/drawing/2010/main"/>
              </a:ext>
            </a:extLst>
          </a:blip>
          <a:srcRect/>
          <a:stretch/>
        </p:blipFill>
        <p:spPr>
          <a:xfrm flipH="1">
            <a:off x="0" y="-1"/>
            <a:ext cx="12267880" cy="6913548"/>
          </a:xfrm>
          <a:prstGeom prst="rect">
            <a:avLst/>
          </a:prstGeom>
          <a:noFill/>
          <a:ln>
            <a:noFill/>
          </a:ln>
        </p:spPr>
      </p:pic>
      <p:sp>
        <p:nvSpPr>
          <p:cNvPr id="10" name="Rectangle 9">
            <a:extLst>
              <a:ext uri="{FF2B5EF4-FFF2-40B4-BE49-F238E27FC236}">
                <a16:creationId xmlns:a16="http://schemas.microsoft.com/office/drawing/2014/main" id="{C2B157D8-22AB-9DD6-BB47-5268D42922D6}"/>
              </a:ext>
            </a:extLst>
          </p:cNvPr>
          <p:cNvSpPr/>
          <p:nvPr/>
        </p:nvSpPr>
        <p:spPr>
          <a:xfrm>
            <a:off x="-1" y="0"/>
            <a:ext cx="12267880"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AB92C307-419D-FB34-3D5F-D144FB3073A2}"/>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27F5D26-FFFB-F38F-B845-E4C5926457FB}"/>
              </a:ext>
            </a:extLst>
          </p:cNvPr>
          <p:cNvSpPr txBox="1"/>
          <p:nvPr/>
        </p:nvSpPr>
        <p:spPr>
          <a:xfrm>
            <a:off x="195071" y="220947"/>
            <a:ext cx="10747650" cy="1138773"/>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Introduction</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a:p>
            <a:endParaRPr lang="en-CA" sz="3200" b="1" dirty="0">
              <a:solidFill>
                <a:schemeClr val="tx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1BD1414-08FD-0886-C48E-9198DF56C74D}"/>
              </a:ext>
            </a:extLst>
          </p:cNvPr>
          <p:cNvSpPr txBox="1"/>
          <p:nvPr/>
        </p:nvSpPr>
        <p:spPr>
          <a:xfrm>
            <a:off x="588681" y="1359720"/>
            <a:ext cx="7951162" cy="707886"/>
          </a:xfrm>
          <a:prstGeom prst="rect">
            <a:avLst/>
          </a:prstGeom>
          <a:noFill/>
        </p:spPr>
        <p:txBody>
          <a:bodyPr wrap="square">
            <a:spAutoFit/>
          </a:bodyPr>
          <a:lstStyle/>
          <a:p>
            <a:pPr marL="0" marR="0" lvl="0" indent="0" rtl="0">
              <a:lnSpc>
                <a:spcPct val="100000"/>
              </a:lnSpc>
              <a:spcBef>
                <a:spcPts val="0"/>
              </a:spcBef>
              <a:spcAft>
                <a:spcPts val="0"/>
              </a:spcAft>
              <a:buClr>
                <a:srgbClr val="000000"/>
              </a:buClr>
              <a:buSzPts val="6000"/>
              <a:buFont typeface="Arial"/>
              <a:buNone/>
            </a:pPr>
            <a:r>
              <a:rPr lang="en-US" sz="4000" i="0" u="none" strike="noStrike" cap="none" dirty="0">
                <a:solidFill>
                  <a:schemeClr val="tx1"/>
                </a:solidFill>
                <a:latin typeface="Calibri"/>
                <a:ea typeface="Calibri"/>
                <a:cs typeface="Calibri"/>
                <a:sym typeface="Calibri"/>
              </a:rPr>
              <a:t>MDI data support action &amp; change</a:t>
            </a:r>
            <a:endParaRPr lang="en-US" sz="2400" i="0" u="none" strike="noStrike" cap="none" dirty="0">
              <a:solidFill>
                <a:schemeClr val="tx1"/>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B9AF42F7-50F3-4368-2B28-9C2EF2A92C57}"/>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75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33669421-0B3E-5292-02C3-223C802A2EB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67DA0E-ECD3-6ECF-2011-282354E0020F}"/>
              </a:ext>
            </a:extLst>
          </p:cNvPr>
          <p:cNvSpPr/>
          <p:nvPr/>
        </p:nvSpPr>
        <p:spPr>
          <a:xfrm>
            <a:off x="-72314" y="4989930"/>
            <a:ext cx="12264314" cy="1868070"/>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003FCC-914F-3856-F636-C2FCC9226486}"/>
              </a:ext>
            </a:extLst>
          </p:cNvPr>
          <p:cNvSpPr/>
          <p:nvPr/>
        </p:nvSpPr>
        <p:spPr>
          <a:xfrm>
            <a:off x="-92597" y="1436501"/>
            <a:ext cx="12284597" cy="1774414"/>
          </a:xfrm>
          <a:prstGeom prst="rect">
            <a:avLst/>
          </a:prstGeom>
          <a:solidFill>
            <a:srgbClr val="F9F9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A76C7A6-56ED-097F-F4C1-D525AAC9C152}"/>
              </a:ext>
            </a:extLst>
          </p:cNvPr>
          <p:cNvSpPr/>
          <p:nvPr/>
        </p:nvSpPr>
        <p:spPr>
          <a:xfrm>
            <a:off x="-1" y="0"/>
            <a:ext cx="12192000"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763094D-76EA-49B0-0BCD-ACA5FD0FD0B9}"/>
              </a:ext>
            </a:extLst>
          </p:cNvPr>
          <p:cNvSpPr txBox="1"/>
          <p:nvPr/>
        </p:nvSpPr>
        <p:spPr>
          <a:xfrm>
            <a:off x="195071" y="220947"/>
            <a:ext cx="6775759" cy="1200329"/>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1: </a:t>
            </a:r>
            <a:r>
              <a:rPr lang="en-CA" sz="3200" b="1" dirty="0">
                <a:solidFill>
                  <a:schemeClr val="tx1">
                    <a:lumMod val="75000"/>
                    <a:lumOff val="25000"/>
                  </a:schemeClr>
                </a:solidFill>
                <a:latin typeface="Calibri" panose="020F0502020204030204" pitchFamily="34" charset="0"/>
                <a:cs typeface="Calibri" panose="020F0502020204030204" pitchFamily="34" charset="0"/>
              </a:rPr>
              <a:t>Reading MDI Results</a:t>
            </a:r>
          </a:p>
          <a:p>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 name="Rectangle 2">
            <a:extLst>
              <a:ext uri="{FF2B5EF4-FFF2-40B4-BE49-F238E27FC236}">
                <a16:creationId xmlns:a16="http://schemas.microsoft.com/office/drawing/2014/main" id="{FDFAF924-8304-9634-7279-4ED4448E50F9}"/>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DF196A-8CF5-B8AE-270B-244A4D6355A6}"/>
              </a:ext>
            </a:extLst>
          </p:cNvPr>
          <p:cNvSpPr txBox="1"/>
          <p:nvPr/>
        </p:nvSpPr>
        <p:spPr>
          <a:xfrm>
            <a:off x="700087" y="1605743"/>
            <a:ext cx="6775759" cy="461665"/>
          </a:xfrm>
          <a:prstGeom prst="rect">
            <a:avLst/>
          </a:prstGeom>
          <a:noFill/>
        </p:spPr>
        <p:txBody>
          <a:bodyPr wrap="square" rtlCol="0">
            <a:spAutoFit/>
          </a:bodyPr>
          <a:lstStyle/>
          <a:p>
            <a:r>
              <a:rPr lang="en-US" sz="2400" b="1" dirty="0">
                <a:solidFill>
                  <a:schemeClr val="tx1">
                    <a:lumMod val="50000"/>
                    <a:lumOff val="50000"/>
                  </a:schemeClr>
                </a:solidFill>
                <a:latin typeface="Calibri" panose="020F0502020204030204" pitchFamily="34" charset="0"/>
                <a:cs typeface="Calibri" panose="020F0502020204030204" pitchFamily="34" charset="0"/>
              </a:rPr>
              <a:t>OPTIMISM</a:t>
            </a:r>
          </a:p>
        </p:txBody>
      </p:sp>
      <p:sp>
        <p:nvSpPr>
          <p:cNvPr id="8" name="TextBox 7">
            <a:extLst>
              <a:ext uri="{FF2B5EF4-FFF2-40B4-BE49-F238E27FC236}">
                <a16:creationId xmlns:a16="http://schemas.microsoft.com/office/drawing/2014/main" id="{F95D9E59-5955-5ECE-4DD6-7E79D14DA4A0}"/>
              </a:ext>
            </a:extLst>
          </p:cNvPr>
          <p:cNvSpPr txBox="1"/>
          <p:nvPr/>
        </p:nvSpPr>
        <p:spPr>
          <a:xfrm>
            <a:off x="725231" y="2073950"/>
            <a:ext cx="6932870" cy="707886"/>
          </a:xfrm>
          <a:prstGeom prst="rect">
            <a:avLst/>
          </a:prstGeom>
          <a:noFill/>
        </p:spPr>
        <p:txBody>
          <a:bodyPr wrap="square" rtlCol="0">
            <a:spAutoFit/>
          </a:bodyPr>
          <a:lstStyle/>
          <a:p>
            <a:r>
              <a:rPr lang="en-US" sz="2000" dirty="0">
                <a:solidFill>
                  <a:schemeClr val="tx1"/>
                </a:solidFill>
                <a:latin typeface="Calibri" panose="020F0502020204030204" pitchFamily="34" charset="0"/>
                <a:cs typeface="Calibri" panose="020F0502020204030204" pitchFamily="34" charset="0"/>
              </a:rPr>
              <a:t>Optimism refers to the mindset of having positive expectations for the future. e.g., “I have more good times than bad times</a:t>
            </a:r>
            <a:r>
              <a:rPr lang="en-US" sz="1800" dirty="0">
                <a:solidFill>
                  <a:schemeClr val="tx1"/>
                </a:solidFill>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A3E37BE3-1FBF-EF3B-4EC7-BCFFE5F9CEC0}"/>
              </a:ext>
            </a:extLst>
          </p:cNvPr>
          <p:cNvSpPr txBox="1"/>
          <p:nvPr/>
        </p:nvSpPr>
        <p:spPr>
          <a:xfrm>
            <a:off x="700087" y="3353697"/>
            <a:ext cx="6775759" cy="461665"/>
          </a:xfrm>
          <a:prstGeom prst="rect">
            <a:avLst/>
          </a:prstGeom>
          <a:noFill/>
        </p:spPr>
        <p:txBody>
          <a:bodyPr wrap="square" rtlCol="0">
            <a:spAutoFit/>
          </a:bodyPr>
          <a:lstStyle/>
          <a:p>
            <a:r>
              <a:rPr lang="en-US" sz="2400" b="1" dirty="0">
                <a:solidFill>
                  <a:schemeClr val="tx1">
                    <a:lumMod val="50000"/>
                    <a:lumOff val="50000"/>
                  </a:schemeClr>
                </a:solidFill>
                <a:latin typeface="Calibri" panose="020F0502020204030204" pitchFamily="34" charset="0"/>
                <a:cs typeface="Calibri" panose="020F0502020204030204" pitchFamily="34" charset="0"/>
              </a:rPr>
              <a:t>EMPATHY</a:t>
            </a:r>
          </a:p>
        </p:txBody>
      </p:sp>
      <p:sp>
        <p:nvSpPr>
          <p:cNvPr id="10" name="TextBox 9">
            <a:extLst>
              <a:ext uri="{FF2B5EF4-FFF2-40B4-BE49-F238E27FC236}">
                <a16:creationId xmlns:a16="http://schemas.microsoft.com/office/drawing/2014/main" id="{B86730D5-4087-A8FF-18DF-7B857522753D}"/>
              </a:ext>
            </a:extLst>
          </p:cNvPr>
          <p:cNvSpPr txBox="1"/>
          <p:nvPr/>
        </p:nvSpPr>
        <p:spPr>
          <a:xfrm>
            <a:off x="725230" y="3821904"/>
            <a:ext cx="7113093" cy="707886"/>
          </a:xfrm>
          <a:prstGeom prst="rect">
            <a:avLst/>
          </a:prstGeom>
          <a:noFill/>
        </p:spPr>
        <p:txBody>
          <a:bodyPr wrap="square" rtlCol="0">
            <a:spAutoFit/>
          </a:bodyPr>
          <a:lstStyle/>
          <a:p>
            <a:r>
              <a:rPr lang="en-US" sz="2000" dirty="0">
                <a:solidFill>
                  <a:schemeClr val="tx1"/>
                </a:solidFill>
                <a:latin typeface="Calibri" panose="020F0502020204030204" pitchFamily="34" charset="0"/>
                <a:cs typeface="Calibri" panose="020F0502020204030204" pitchFamily="34" charset="0"/>
              </a:rPr>
              <a:t>Empathy is the experience of understanding and sharing the feelings of others. e.g., “I care about the feelings of others.”</a:t>
            </a:r>
          </a:p>
        </p:txBody>
      </p:sp>
      <p:sp>
        <p:nvSpPr>
          <p:cNvPr id="11" name="TextBox 10">
            <a:extLst>
              <a:ext uri="{FF2B5EF4-FFF2-40B4-BE49-F238E27FC236}">
                <a16:creationId xmlns:a16="http://schemas.microsoft.com/office/drawing/2014/main" id="{4801FA5D-9381-254C-A2F8-5814607FD749}"/>
              </a:ext>
            </a:extLst>
          </p:cNvPr>
          <p:cNvSpPr txBox="1"/>
          <p:nvPr/>
        </p:nvSpPr>
        <p:spPr>
          <a:xfrm>
            <a:off x="700087" y="5317268"/>
            <a:ext cx="6775759" cy="461665"/>
          </a:xfrm>
          <a:prstGeom prst="rect">
            <a:avLst/>
          </a:prstGeom>
          <a:noFill/>
        </p:spPr>
        <p:txBody>
          <a:bodyPr wrap="square" rtlCol="0">
            <a:spAutoFit/>
          </a:bodyPr>
          <a:lstStyle/>
          <a:p>
            <a:r>
              <a:rPr lang="en-US" sz="2400" b="1" dirty="0">
                <a:solidFill>
                  <a:schemeClr val="tx1">
                    <a:lumMod val="50000"/>
                    <a:lumOff val="50000"/>
                  </a:schemeClr>
                </a:solidFill>
                <a:latin typeface="Calibri" panose="020F0502020204030204" pitchFamily="34" charset="0"/>
                <a:cs typeface="Calibri" panose="020F0502020204030204" pitchFamily="34" charset="0"/>
              </a:rPr>
              <a:t>PROSOCIAL BEHAVIOUR </a:t>
            </a:r>
          </a:p>
        </p:txBody>
      </p:sp>
      <p:sp>
        <p:nvSpPr>
          <p:cNvPr id="12" name="TextBox 11">
            <a:extLst>
              <a:ext uri="{FF2B5EF4-FFF2-40B4-BE49-F238E27FC236}">
                <a16:creationId xmlns:a16="http://schemas.microsoft.com/office/drawing/2014/main" id="{C6CEA7A7-904E-467A-58E2-50A8B47ABE9F}"/>
              </a:ext>
            </a:extLst>
          </p:cNvPr>
          <p:cNvSpPr txBox="1"/>
          <p:nvPr/>
        </p:nvSpPr>
        <p:spPr>
          <a:xfrm>
            <a:off x="725230" y="5785475"/>
            <a:ext cx="7113093" cy="707886"/>
          </a:xfrm>
          <a:prstGeom prst="rect">
            <a:avLst/>
          </a:prstGeom>
          <a:noFill/>
        </p:spPr>
        <p:txBody>
          <a:bodyPr wrap="square" rtlCol="0">
            <a:spAutoFit/>
          </a:bodyPr>
          <a:lstStyle/>
          <a:p>
            <a:r>
              <a:rPr lang="en-US" sz="2000" dirty="0">
                <a:solidFill>
                  <a:schemeClr val="tx1"/>
                </a:solidFill>
                <a:latin typeface="Calibri" panose="020F0502020204030204" pitchFamily="34" charset="0"/>
                <a:cs typeface="Calibri" panose="020F0502020204030204" pitchFamily="34" charset="0"/>
              </a:rPr>
              <a:t>Prosocial </a:t>
            </a:r>
            <a:r>
              <a:rPr lang="en-US" sz="2000" dirty="0" err="1">
                <a:solidFill>
                  <a:schemeClr val="tx1"/>
                </a:solidFill>
                <a:latin typeface="Calibri" panose="020F0502020204030204" pitchFamily="34" charset="0"/>
                <a:cs typeface="Calibri" panose="020F0502020204030204" pitchFamily="34" charset="0"/>
              </a:rPr>
              <a:t>behaviour</a:t>
            </a:r>
            <a:r>
              <a:rPr lang="en-US" sz="2000" dirty="0">
                <a:solidFill>
                  <a:schemeClr val="tx1"/>
                </a:solidFill>
                <a:latin typeface="Calibri" panose="020F0502020204030204" pitchFamily="34" charset="0"/>
                <a:cs typeface="Calibri" panose="020F0502020204030204" pitchFamily="34" charset="0"/>
              </a:rPr>
              <a:t> refers to actions that benefit others. </a:t>
            </a:r>
          </a:p>
          <a:p>
            <a:r>
              <a:rPr lang="en-US" sz="2000" dirty="0">
                <a:solidFill>
                  <a:schemeClr val="tx1"/>
                </a:solidFill>
                <a:latin typeface="Calibri" panose="020F0502020204030204" pitchFamily="34" charset="0"/>
                <a:cs typeface="Calibri" panose="020F0502020204030204" pitchFamily="34" charset="0"/>
              </a:rPr>
              <a:t>e.g., “I helped someone who was hurt.”</a:t>
            </a:r>
          </a:p>
        </p:txBody>
      </p:sp>
      <p:sp>
        <p:nvSpPr>
          <p:cNvPr id="4" name="TextBox 3">
            <a:extLst>
              <a:ext uri="{FF2B5EF4-FFF2-40B4-BE49-F238E27FC236}">
                <a16:creationId xmlns:a16="http://schemas.microsoft.com/office/drawing/2014/main" id="{EE201977-2496-9497-ECFD-E3978AE31A29}"/>
              </a:ext>
            </a:extLst>
          </p:cNvPr>
          <p:cNvSpPr txBox="1"/>
          <p:nvPr/>
        </p:nvSpPr>
        <p:spPr>
          <a:xfrm>
            <a:off x="6921681" y="382522"/>
            <a:ext cx="4831029" cy="369332"/>
          </a:xfrm>
          <a:prstGeom prst="rect">
            <a:avLst/>
          </a:prstGeom>
          <a:noFill/>
        </p:spPr>
        <p:txBody>
          <a:bodyPr wrap="square" rtlCol="0">
            <a:spAutoFit/>
          </a:bodyPr>
          <a:lstStyle/>
          <a:p>
            <a:pPr algn="r"/>
            <a:r>
              <a:rPr lang="en-US" sz="1800" b="1" dirty="0">
                <a:solidFill>
                  <a:srgbClr val="DE7E26"/>
                </a:solidFill>
                <a:latin typeface="Calibri" panose="020F0502020204030204" pitchFamily="34" charset="0"/>
                <a:cs typeface="Calibri" panose="020F0502020204030204" pitchFamily="34" charset="0"/>
              </a:rPr>
              <a:t>RESULTS FOR STRAWBERRY SCHOOL</a:t>
            </a:r>
          </a:p>
        </p:txBody>
      </p:sp>
      <p:pic>
        <p:nvPicPr>
          <p:cNvPr id="6" name="Graphic 5">
            <a:extLst>
              <a:ext uri="{FF2B5EF4-FFF2-40B4-BE49-F238E27FC236}">
                <a16:creationId xmlns:a16="http://schemas.microsoft.com/office/drawing/2014/main" id="{4F9F38CA-1F72-4A83-B732-4FC0D51FB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1977" y="793573"/>
            <a:ext cx="4686148" cy="6064426"/>
          </a:xfrm>
          <a:prstGeom prst="rect">
            <a:avLst/>
          </a:prstGeom>
        </p:spPr>
      </p:pic>
    </p:spTree>
    <p:extLst>
      <p:ext uri="{BB962C8B-B14F-4D97-AF65-F5344CB8AC3E}">
        <p14:creationId xmlns:p14="http://schemas.microsoft.com/office/powerpoint/2010/main" val="2341457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011E9EFE-9979-02E7-6DC2-CFC5CEC0EBF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14E9299-4B38-B6FA-B1E1-9AE4E52D683E}"/>
              </a:ext>
            </a:extLst>
          </p:cNvPr>
          <p:cNvSpPr/>
          <p:nvPr/>
        </p:nvSpPr>
        <p:spPr>
          <a:xfrm>
            <a:off x="-1" y="0"/>
            <a:ext cx="12191999"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CF907E70-A13B-7FC1-5C5D-FBD32FE4CE2D}"/>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D17A77F-AE0B-F2F7-73EB-A116444AC825}"/>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CC68CF8-EE23-4327-0E17-3F0C1B408B5E}"/>
              </a:ext>
            </a:extLst>
          </p:cNvPr>
          <p:cNvSpPr txBox="1"/>
          <p:nvPr/>
        </p:nvSpPr>
        <p:spPr>
          <a:xfrm>
            <a:off x="195071" y="220947"/>
            <a:ext cx="10747650" cy="646331"/>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1</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17C1BEA9-5339-7025-5E23-F8DCFDCE0F65}"/>
              </a:ext>
            </a:extLst>
          </p:cNvPr>
          <p:cNvSpPr txBox="1"/>
          <p:nvPr/>
        </p:nvSpPr>
        <p:spPr>
          <a:xfrm>
            <a:off x="879257" y="2997162"/>
            <a:ext cx="3726821" cy="523220"/>
          </a:xfrm>
          <a:prstGeom prst="rect">
            <a:avLst/>
          </a:prstGeom>
          <a:noFill/>
        </p:spPr>
        <p:txBody>
          <a:bodyPr wrap="square" rtlCol="0">
            <a:spAutoFit/>
          </a:bodyPr>
          <a:lstStyle/>
          <a:p>
            <a:r>
              <a:rPr lang="en-US" sz="2800" b="1" dirty="0">
                <a:solidFill>
                  <a:schemeClr val="tx1">
                    <a:lumMod val="50000"/>
                    <a:lumOff val="50000"/>
                  </a:schemeClr>
                </a:solidFill>
                <a:latin typeface="Calibri" panose="020F0502020204030204" pitchFamily="34" charset="0"/>
                <a:cs typeface="Calibri" panose="020F0502020204030204" pitchFamily="34" charset="0"/>
              </a:rPr>
              <a:t>OPTIMISM</a:t>
            </a:r>
          </a:p>
        </p:txBody>
      </p:sp>
      <p:sp>
        <p:nvSpPr>
          <p:cNvPr id="5" name="TextBox 4">
            <a:extLst>
              <a:ext uri="{FF2B5EF4-FFF2-40B4-BE49-F238E27FC236}">
                <a16:creationId xmlns:a16="http://schemas.microsoft.com/office/drawing/2014/main" id="{4CBF091F-4EA8-1A2E-D99A-EB90701942D4}"/>
              </a:ext>
            </a:extLst>
          </p:cNvPr>
          <p:cNvSpPr txBox="1"/>
          <p:nvPr/>
        </p:nvSpPr>
        <p:spPr>
          <a:xfrm>
            <a:off x="879255" y="3520382"/>
            <a:ext cx="3726821" cy="1938992"/>
          </a:xfrm>
          <a:prstGeom prst="rect">
            <a:avLst/>
          </a:prstGeom>
          <a:noFill/>
        </p:spPr>
        <p:txBody>
          <a:bodyPr wrap="square" rtlCol="0">
            <a:spAutoFit/>
          </a:bodyPr>
          <a:lstStyle/>
          <a:p>
            <a:r>
              <a:rPr lang="en-US" sz="2400" dirty="0">
                <a:solidFill>
                  <a:schemeClr val="tx1"/>
                </a:solidFill>
                <a:latin typeface="Calibri" panose="020F0502020204030204" pitchFamily="34" charset="0"/>
                <a:cs typeface="Calibri" panose="020F0502020204030204" pitchFamily="34" charset="0"/>
              </a:rPr>
              <a:t>Optimism refers to the mindset of having positive expectations for the future. e.g., “I have more good times than bad times.”</a:t>
            </a:r>
          </a:p>
        </p:txBody>
      </p:sp>
      <p:sp>
        <p:nvSpPr>
          <p:cNvPr id="8" name="TextBox 7">
            <a:extLst>
              <a:ext uri="{FF2B5EF4-FFF2-40B4-BE49-F238E27FC236}">
                <a16:creationId xmlns:a16="http://schemas.microsoft.com/office/drawing/2014/main" id="{149FB5CD-6DB1-4ED3-B3C4-1A2D4B5E0457}"/>
              </a:ext>
            </a:extLst>
          </p:cNvPr>
          <p:cNvSpPr txBox="1"/>
          <p:nvPr/>
        </p:nvSpPr>
        <p:spPr>
          <a:xfrm>
            <a:off x="879256" y="1576678"/>
            <a:ext cx="3215665" cy="1138773"/>
          </a:xfrm>
          <a:prstGeom prst="rect">
            <a:avLst/>
          </a:prstGeom>
          <a:noFill/>
        </p:spPr>
        <p:txBody>
          <a:bodyPr wrap="square" rtlCol="0">
            <a:spAutoFit/>
          </a:bodyPr>
          <a:lstStyle/>
          <a:p>
            <a:r>
              <a:rPr lang="en-CA" sz="3200" b="1" dirty="0">
                <a:solidFill>
                  <a:srgbClr val="DE7E26"/>
                </a:solidFill>
                <a:latin typeface="Calibri" panose="020F0502020204030204" pitchFamily="34" charset="0"/>
                <a:cs typeface="Calibri" panose="020F0502020204030204" pitchFamily="34" charset="0"/>
              </a:rPr>
              <a:t>Skill Check 1</a:t>
            </a:r>
          </a:p>
          <a:p>
            <a:endParaRPr lang="en-CA" sz="3600" dirty="0">
              <a:solidFill>
                <a:schemeClr val="tx1"/>
              </a:solidFill>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85D610E6-DD6D-4303-9DA2-24348041E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06078" y="1171171"/>
            <a:ext cx="9000000" cy="4852941"/>
          </a:xfrm>
          <a:prstGeom prst="rect">
            <a:avLst/>
          </a:prstGeom>
        </p:spPr>
      </p:pic>
    </p:spTree>
    <p:extLst>
      <p:ext uri="{BB962C8B-B14F-4D97-AF65-F5344CB8AC3E}">
        <p14:creationId xmlns:p14="http://schemas.microsoft.com/office/powerpoint/2010/main" val="2174714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46629877-7E0C-28C5-C392-B6C77D847324}"/>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F0C2D82F-8428-60CA-3A02-F535C22447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4820" y="1165052"/>
            <a:ext cx="9000000" cy="4843136"/>
          </a:xfrm>
          <a:prstGeom prst="rect">
            <a:avLst/>
          </a:prstGeom>
        </p:spPr>
      </p:pic>
      <p:sp>
        <p:nvSpPr>
          <p:cNvPr id="9" name="Rectangle 8">
            <a:extLst>
              <a:ext uri="{FF2B5EF4-FFF2-40B4-BE49-F238E27FC236}">
                <a16:creationId xmlns:a16="http://schemas.microsoft.com/office/drawing/2014/main" id="{5E87F7BC-993B-103B-8FBA-4797CF79E800}"/>
              </a:ext>
            </a:extLst>
          </p:cNvPr>
          <p:cNvSpPr/>
          <p:nvPr/>
        </p:nvSpPr>
        <p:spPr>
          <a:xfrm>
            <a:off x="-1" y="0"/>
            <a:ext cx="12191999"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1B404E75-FD77-AB22-48DF-0C6DA055D4A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A4A721F-37B2-5C0F-B379-066EE40774D3}"/>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9FAB9D-B8AB-E986-6046-B9000A4142A2}"/>
              </a:ext>
            </a:extLst>
          </p:cNvPr>
          <p:cNvSpPr txBox="1"/>
          <p:nvPr/>
        </p:nvSpPr>
        <p:spPr>
          <a:xfrm>
            <a:off x="195071" y="220947"/>
            <a:ext cx="10747650" cy="646331"/>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1</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186A262C-D891-FD3F-0B28-02BBDE855E32}"/>
              </a:ext>
            </a:extLst>
          </p:cNvPr>
          <p:cNvSpPr txBox="1"/>
          <p:nvPr/>
        </p:nvSpPr>
        <p:spPr>
          <a:xfrm>
            <a:off x="879256" y="1576678"/>
            <a:ext cx="3215665" cy="584775"/>
          </a:xfrm>
          <a:prstGeom prst="rect">
            <a:avLst/>
          </a:prstGeom>
          <a:noFill/>
        </p:spPr>
        <p:txBody>
          <a:bodyPr wrap="square" rtlCol="0">
            <a:spAutoFit/>
          </a:bodyPr>
          <a:lstStyle/>
          <a:p>
            <a:r>
              <a:rPr lang="en-CA" sz="3200" b="1" dirty="0">
                <a:solidFill>
                  <a:srgbClr val="DE7E26"/>
                </a:solidFill>
                <a:latin typeface="Calibri" panose="020F0502020204030204" pitchFamily="34" charset="0"/>
                <a:cs typeface="Calibri" panose="020F0502020204030204" pitchFamily="34" charset="0"/>
              </a:rPr>
              <a:t>Skill Check 2</a:t>
            </a:r>
          </a:p>
        </p:txBody>
      </p:sp>
      <p:sp>
        <p:nvSpPr>
          <p:cNvPr id="16" name="TextBox 15">
            <a:extLst>
              <a:ext uri="{FF2B5EF4-FFF2-40B4-BE49-F238E27FC236}">
                <a16:creationId xmlns:a16="http://schemas.microsoft.com/office/drawing/2014/main" id="{BCEAAA04-1B3D-B804-51EE-90CA5906EBBB}"/>
              </a:ext>
            </a:extLst>
          </p:cNvPr>
          <p:cNvSpPr txBox="1"/>
          <p:nvPr/>
        </p:nvSpPr>
        <p:spPr>
          <a:xfrm>
            <a:off x="879257" y="2997162"/>
            <a:ext cx="3726821" cy="523220"/>
          </a:xfrm>
          <a:prstGeom prst="rect">
            <a:avLst/>
          </a:prstGeom>
          <a:noFill/>
        </p:spPr>
        <p:txBody>
          <a:bodyPr wrap="square" rtlCol="0">
            <a:spAutoFit/>
          </a:bodyPr>
          <a:lstStyle/>
          <a:p>
            <a:r>
              <a:rPr lang="en-US" sz="2800" b="1" dirty="0">
                <a:solidFill>
                  <a:schemeClr val="tx1">
                    <a:lumMod val="50000"/>
                    <a:lumOff val="50000"/>
                  </a:schemeClr>
                </a:solidFill>
                <a:latin typeface="Calibri" panose="020F0502020204030204" pitchFamily="34" charset="0"/>
                <a:cs typeface="Calibri" panose="020F0502020204030204" pitchFamily="34" charset="0"/>
              </a:rPr>
              <a:t>OPTIMISM</a:t>
            </a:r>
          </a:p>
        </p:txBody>
      </p:sp>
      <p:sp>
        <p:nvSpPr>
          <p:cNvPr id="17" name="TextBox 16">
            <a:extLst>
              <a:ext uri="{FF2B5EF4-FFF2-40B4-BE49-F238E27FC236}">
                <a16:creationId xmlns:a16="http://schemas.microsoft.com/office/drawing/2014/main" id="{475E1648-0F10-E4A5-5474-71542E8255CF}"/>
              </a:ext>
            </a:extLst>
          </p:cNvPr>
          <p:cNvSpPr txBox="1"/>
          <p:nvPr/>
        </p:nvSpPr>
        <p:spPr>
          <a:xfrm>
            <a:off x="879255" y="3520382"/>
            <a:ext cx="3726821" cy="1938992"/>
          </a:xfrm>
          <a:prstGeom prst="rect">
            <a:avLst/>
          </a:prstGeom>
          <a:noFill/>
        </p:spPr>
        <p:txBody>
          <a:bodyPr wrap="square" rtlCol="0">
            <a:spAutoFit/>
          </a:bodyPr>
          <a:lstStyle/>
          <a:p>
            <a:r>
              <a:rPr lang="en-US" sz="2400" dirty="0">
                <a:solidFill>
                  <a:schemeClr val="tx1"/>
                </a:solidFill>
                <a:latin typeface="Calibri" panose="020F0502020204030204" pitchFamily="34" charset="0"/>
                <a:cs typeface="Calibri" panose="020F0502020204030204" pitchFamily="34" charset="0"/>
              </a:rPr>
              <a:t>Optimism refers to the mindset of having positive expectations for the future. e.g., “I have more good times than bad times.”</a:t>
            </a:r>
          </a:p>
        </p:txBody>
      </p:sp>
    </p:spTree>
    <p:extLst>
      <p:ext uri="{BB962C8B-B14F-4D97-AF65-F5344CB8AC3E}">
        <p14:creationId xmlns:p14="http://schemas.microsoft.com/office/powerpoint/2010/main" val="1315879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782D41DA-8FA6-B1D1-1526-5BE8C3F7B2B4}"/>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8F0F98DC-900F-9395-CBD0-CB733454B5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3561" y="1157709"/>
            <a:ext cx="9000000" cy="4843138"/>
          </a:xfrm>
          <a:prstGeom prst="rect">
            <a:avLst/>
          </a:prstGeom>
        </p:spPr>
      </p:pic>
      <p:sp>
        <p:nvSpPr>
          <p:cNvPr id="9" name="Rectangle 8">
            <a:extLst>
              <a:ext uri="{FF2B5EF4-FFF2-40B4-BE49-F238E27FC236}">
                <a16:creationId xmlns:a16="http://schemas.microsoft.com/office/drawing/2014/main" id="{61B4150B-A78B-8A01-B65A-B1D878B3CEC0}"/>
              </a:ext>
            </a:extLst>
          </p:cNvPr>
          <p:cNvSpPr/>
          <p:nvPr/>
        </p:nvSpPr>
        <p:spPr>
          <a:xfrm>
            <a:off x="-1" y="0"/>
            <a:ext cx="12191999"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8DD32598-BAD1-F857-EF39-96D02941B1F4}"/>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88AF407-CA68-79DF-98C3-41594E47D289}"/>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0ADF4A0-7831-25A9-EE1F-D20482990FD4}"/>
              </a:ext>
            </a:extLst>
          </p:cNvPr>
          <p:cNvSpPr txBox="1"/>
          <p:nvPr/>
        </p:nvSpPr>
        <p:spPr>
          <a:xfrm>
            <a:off x="195071" y="220947"/>
            <a:ext cx="10747650" cy="646331"/>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1</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310827DE-92A1-462C-E864-DD033630EC5D}"/>
              </a:ext>
            </a:extLst>
          </p:cNvPr>
          <p:cNvSpPr txBox="1"/>
          <p:nvPr/>
        </p:nvSpPr>
        <p:spPr>
          <a:xfrm>
            <a:off x="879256" y="1576678"/>
            <a:ext cx="3215665" cy="584775"/>
          </a:xfrm>
          <a:prstGeom prst="rect">
            <a:avLst/>
          </a:prstGeom>
          <a:noFill/>
        </p:spPr>
        <p:txBody>
          <a:bodyPr wrap="square" rtlCol="0">
            <a:spAutoFit/>
          </a:bodyPr>
          <a:lstStyle/>
          <a:p>
            <a:r>
              <a:rPr lang="en-CA" sz="3200" b="1" dirty="0">
                <a:solidFill>
                  <a:srgbClr val="DE7E26"/>
                </a:solidFill>
                <a:latin typeface="Calibri" panose="020F0502020204030204" pitchFamily="34" charset="0"/>
                <a:cs typeface="Calibri" panose="020F0502020204030204" pitchFamily="34" charset="0"/>
              </a:rPr>
              <a:t>Skill Check 3</a:t>
            </a:r>
          </a:p>
        </p:txBody>
      </p:sp>
      <p:sp>
        <p:nvSpPr>
          <p:cNvPr id="7" name="TextBox 6">
            <a:extLst>
              <a:ext uri="{FF2B5EF4-FFF2-40B4-BE49-F238E27FC236}">
                <a16:creationId xmlns:a16="http://schemas.microsoft.com/office/drawing/2014/main" id="{11D1DF7D-3CE2-3307-2346-9A6F498023E1}"/>
              </a:ext>
            </a:extLst>
          </p:cNvPr>
          <p:cNvSpPr txBox="1"/>
          <p:nvPr/>
        </p:nvSpPr>
        <p:spPr>
          <a:xfrm>
            <a:off x="879257" y="2997162"/>
            <a:ext cx="3726821" cy="523220"/>
          </a:xfrm>
          <a:prstGeom prst="rect">
            <a:avLst/>
          </a:prstGeom>
          <a:noFill/>
        </p:spPr>
        <p:txBody>
          <a:bodyPr wrap="square" rtlCol="0">
            <a:spAutoFit/>
          </a:bodyPr>
          <a:lstStyle/>
          <a:p>
            <a:r>
              <a:rPr lang="en-US" sz="2800" b="1" dirty="0">
                <a:solidFill>
                  <a:schemeClr val="tx1">
                    <a:lumMod val="50000"/>
                    <a:lumOff val="50000"/>
                  </a:schemeClr>
                </a:solidFill>
                <a:latin typeface="Calibri" panose="020F0502020204030204" pitchFamily="34" charset="0"/>
                <a:cs typeface="Calibri" panose="020F0502020204030204" pitchFamily="34" charset="0"/>
              </a:rPr>
              <a:t>OPTIMISM</a:t>
            </a:r>
          </a:p>
        </p:txBody>
      </p:sp>
      <p:sp>
        <p:nvSpPr>
          <p:cNvPr id="12" name="TextBox 11">
            <a:extLst>
              <a:ext uri="{FF2B5EF4-FFF2-40B4-BE49-F238E27FC236}">
                <a16:creationId xmlns:a16="http://schemas.microsoft.com/office/drawing/2014/main" id="{BD7C837A-81E6-183A-FF83-A3D95F2E0942}"/>
              </a:ext>
            </a:extLst>
          </p:cNvPr>
          <p:cNvSpPr txBox="1"/>
          <p:nvPr/>
        </p:nvSpPr>
        <p:spPr>
          <a:xfrm>
            <a:off x="879255" y="3520382"/>
            <a:ext cx="3726821" cy="1938992"/>
          </a:xfrm>
          <a:prstGeom prst="rect">
            <a:avLst/>
          </a:prstGeom>
          <a:noFill/>
        </p:spPr>
        <p:txBody>
          <a:bodyPr wrap="square" rtlCol="0">
            <a:spAutoFit/>
          </a:bodyPr>
          <a:lstStyle/>
          <a:p>
            <a:r>
              <a:rPr lang="en-US" sz="2400" dirty="0">
                <a:solidFill>
                  <a:schemeClr val="tx1"/>
                </a:solidFill>
                <a:latin typeface="Calibri" panose="020F0502020204030204" pitchFamily="34" charset="0"/>
                <a:cs typeface="Calibri" panose="020F0502020204030204" pitchFamily="34" charset="0"/>
              </a:rPr>
              <a:t>Optimism refers to the mindset of having positive expectations for the future. e.g., “I have more good times than bad times.”</a:t>
            </a:r>
          </a:p>
        </p:txBody>
      </p:sp>
    </p:spTree>
    <p:extLst>
      <p:ext uri="{BB962C8B-B14F-4D97-AF65-F5344CB8AC3E}">
        <p14:creationId xmlns:p14="http://schemas.microsoft.com/office/powerpoint/2010/main" val="1136217193"/>
      </p:ext>
    </p:extLst>
  </p:cSld>
  <p:clrMapOvr>
    <a:masterClrMapping/>
  </p:clrMapOvr>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1657</TotalTime>
  <Words>1477</Words>
  <Application>Microsoft Office PowerPoint</Application>
  <PresentationFormat>Widescreen</PresentationFormat>
  <Paragraphs>130</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Mascarenas</dc:creator>
  <cp:lastModifiedBy>Leung, Ada</cp:lastModifiedBy>
  <cp:revision>70</cp:revision>
  <dcterms:created xsi:type="dcterms:W3CDTF">2020-08-26T15:49:57Z</dcterms:created>
  <dcterms:modified xsi:type="dcterms:W3CDTF">2025-05-14T00:51:39Z</dcterms:modified>
</cp:coreProperties>
</file>