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2"/>
  </p:notesMasterIdLst>
  <p:sldIdLst>
    <p:sldId id="1291" r:id="rId2"/>
    <p:sldId id="1292" r:id="rId3"/>
    <p:sldId id="437" r:id="rId4"/>
    <p:sldId id="258" r:id="rId5"/>
    <p:sldId id="1288" r:id="rId6"/>
    <p:sldId id="1289" r:id="rId7"/>
    <p:sldId id="1293" r:id="rId8"/>
    <p:sldId id="1296" r:id="rId9"/>
    <p:sldId id="1294" r:id="rId10"/>
    <p:sldId id="1295" r:id="rId11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8" roundtripDataSignature="AMtx7mh3fcEDiIzadb5j7N5fR78G8ywOLg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B4CD632-DFFF-488C-B3CD-3DE746FB3BCD}" name="Molyneux, Tonje" initials="MT" userId="S::tonje.molyneux@ubc.ca::6c9ef9cb-ba26-4b8b-9667-a8dc3d95346b" providerId="AD"/>
  <p188:author id="{A36D7563-1E69-7401-E52E-013AD4AA1EAA}" name="jmcconville@sd43.bc.ca" initials="jm" userId="S::urn:spo:guest#jmcconville@sd43.bc.ca::" providerId="AD"/>
  <p188:author id="{B0B821A2-9A4E-54B4-3288-19189F9C0835}" name="Tonje Molyneux" initials="TM" userId="d797f7be0c7b913a" providerId="Windows Live"/>
  <p188:author id="{8CC737A8-BDD0-34A5-0433-916CA71CCF50}" name="Leung, Ada" initials="" userId="S::ada.leung@ubc.ca::1738e46e-9923-4578-be98-6914d3e70f4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A11B"/>
    <a:srgbClr val="DF7F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72159" autoAdjust="0"/>
  </p:normalViewPr>
  <p:slideViewPr>
    <p:cSldViewPr snapToGrid="0">
      <p:cViewPr varScale="1">
        <p:scale>
          <a:sx n="82" d="100"/>
          <a:sy n="82" d="100"/>
        </p:scale>
        <p:origin x="214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8" Type="http://customschemas.google.com/relationships/presentationmetadata" Target="meta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23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altLang="en-US" sz="1200" b="1" dirty="0"/>
              <a:t>GUIDANCE</a:t>
            </a:r>
            <a:endParaRPr lang="en-CA" alt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altLang="en-US" sz="1200" i="1" dirty="0"/>
              <a:t>Optional: </a:t>
            </a:r>
            <a:r>
              <a:rPr lang="en-CA" altLang="en-US" sz="1200" dirty="0"/>
              <a:t>Customize this slide with the instructor’s name and lesson delivery date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alt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altLang="en-US" sz="1200" dirty="0"/>
              <a:t>© </a:t>
            </a:r>
            <a:r>
              <a:rPr lang="en-CA" altLang="en-US" dirty="0"/>
              <a:t>2025</a:t>
            </a:r>
            <a:r>
              <a:rPr lang="en-CA" altLang="en-US" sz="1200" dirty="0"/>
              <a:t> Human Early Learning Partnership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620FC5-02E0-4B6C-8189-CBC4001344C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7564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24" name="Google Shape;22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 b="1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GUIDANCE</a:t>
            </a: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 panose="020B0604020202020204" pitchFamily="34" charset="0"/>
              <a:buChar char="•"/>
            </a:pPr>
            <a:r>
              <a:rPr lang="en-US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Tell students: </a:t>
            </a:r>
            <a:r>
              <a:rPr lang="en-US" sz="1200" b="1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Today you learned more about the assets measured by the MDI and how they’re related to well-being.</a:t>
            </a:r>
          </a:p>
          <a:p>
            <a:pPr marL="171450" indent="-171450">
              <a:buClr>
                <a:schemeClr val="dk1"/>
              </a:buClr>
              <a:buSzPts val="1200"/>
              <a:buFont typeface="Arial" panose="020B0604020202020204" pitchFamily="34" charset="0"/>
              <a:buChar char="•"/>
            </a:pPr>
            <a:r>
              <a:rPr lang="en-CA" sz="1800" dirty="0">
                <a:effectLst/>
                <a:latin typeface="Aptos"/>
                <a:ea typeface="Aptos" panose="020B0004020202020204" pitchFamily="34" charset="0"/>
                <a:cs typeface="Times New Roman" panose="02020603050405020304" pitchFamily="18" charset="0"/>
              </a:rPr>
              <a:t>Invite students to complete the exit ticket before they transition to the next activity: </a:t>
            </a:r>
            <a:r>
              <a:rPr lang="en-CA" dirty="0">
                <a:effectLst/>
              </a:rPr>
              <a:t>Have students state out loud or record</a:t>
            </a:r>
            <a:r>
              <a:rPr lang="en-CA" dirty="0"/>
              <a:t> a positive influence or asset in their life</a:t>
            </a:r>
            <a:r>
              <a:rPr lang="en-CA" dirty="0">
                <a:effectLst/>
              </a:rPr>
              <a:t> or in </a:t>
            </a:r>
            <a:r>
              <a:rPr lang="en-CA" dirty="0"/>
              <a:t>Scarlett’s life from </a:t>
            </a:r>
            <a:r>
              <a:rPr lang="en-CA" dirty="0">
                <a:effectLst/>
              </a:rPr>
              <a:t>the </a:t>
            </a:r>
            <a:r>
              <a:rPr lang="en-CA" dirty="0"/>
              <a:t>video</a:t>
            </a:r>
            <a:r>
              <a:rPr lang="en-CA" dirty="0">
                <a:effectLst/>
              </a:rPr>
              <a:t>.</a:t>
            </a:r>
            <a:endParaRPr lang="en-US" b="1" dirty="0"/>
          </a:p>
          <a:p>
            <a:pPr marL="0" indent="0">
              <a:buSzPts val="1200"/>
              <a:defRPr/>
            </a:pPr>
            <a:endParaRPr lang="en-CA" dirty="0"/>
          </a:p>
          <a:p>
            <a:pPr marL="0" indent="0">
              <a:defRPr/>
            </a:pPr>
            <a:r>
              <a:rPr lang="en-CA" altLang="en-US" sz="1200" dirty="0"/>
              <a:t>© </a:t>
            </a:r>
            <a:r>
              <a:rPr lang="en-CA" altLang="en-US" dirty="0"/>
              <a:t>2025 Human</a:t>
            </a:r>
            <a:r>
              <a:rPr lang="en-CA" altLang="en-US" sz="1200" dirty="0"/>
              <a:t> Early Learning Partnership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fld id="{00000000-1234-1234-1234-123412341234}" type="slidenum">
              <a:rPr lang="en-US" sz="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>
          <a:extLst>
            <a:ext uri="{FF2B5EF4-FFF2-40B4-BE49-F238E27FC236}">
              <a16:creationId xmlns:a16="http://schemas.microsoft.com/office/drawing/2014/main" id="{9ADEC1AF-A9EF-66EA-FCB1-486DE85414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>
            <a:extLst>
              <a:ext uri="{FF2B5EF4-FFF2-40B4-BE49-F238E27FC236}">
                <a16:creationId xmlns:a16="http://schemas.microsoft.com/office/drawing/2014/main" id="{7504EFF0-D48F-E5EE-9301-1078261F1AC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3:notes">
            <a:extLst>
              <a:ext uri="{FF2B5EF4-FFF2-40B4-BE49-F238E27FC236}">
                <a16:creationId xmlns:a16="http://schemas.microsoft.com/office/drawing/2014/main" id="{36CDA9D5-CDFB-F28A-A4B2-9D6F9E28173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3738"/>
            <a:ext cx="6070600" cy="341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06" name="Google Shape;106;p3:notes">
            <a:extLst>
              <a:ext uri="{FF2B5EF4-FFF2-40B4-BE49-F238E27FC236}">
                <a16:creationId xmlns:a16="http://schemas.microsoft.com/office/drawing/2014/main" id="{BAD6C13E-E0FC-B715-FC86-A95634CC441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36538" y="4330700"/>
            <a:ext cx="6350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400" b="1" dirty="0"/>
              <a:t>GUIDANCE</a:t>
            </a:r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•"/>
            </a:pPr>
            <a:r>
              <a:rPr lang="en-US" dirty="0"/>
              <a:t>Read the question. </a:t>
            </a:r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•"/>
            </a:pPr>
            <a:r>
              <a:rPr lang="en-US" dirty="0"/>
              <a:t>Invite students to turn to the person next to them and share their definition of an asset. </a:t>
            </a:r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•"/>
            </a:pPr>
            <a:r>
              <a:rPr lang="en-US" dirty="0"/>
              <a:t>Then invite students to share their ideas.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sz="1400" dirty="0"/>
          </a:p>
          <a:p>
            <a:pPr marL="0" lvl="1" defTabSz="911225" eaLnBrk="1" hangingPunct="1">
              <a:spcBef>
                <a:spcPct val="0"/>
              </a:spcBef>
            </a:pPr>
            <a:r>
              <a:rPr lang="en-US" altLang="en-US" sz="1400" dirty="0"/>
              <a:t>© 2025 Human Early Learning Partnership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400" dirty="0"/>
          </a:p>
        </p:txBody>
      </p:sp>
    </p:spTree>
    <p:extLst>
      <p:ext uri="{BB962C8B-B14F-4D97-AF65-F5344CB8AC3E}">
        <p14:creationId xmlns:p14="http://schemas.microsoft.com/office/powerpoint/2010/main" val="17569929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>
          <a:extLst>
            <a:ext uri="{FF2B5EF4-FFF2-40B4-BE49-F238E27FC236}">
              <a16:creationId xmlns:a16="http://schemas.microsoft.com/office/drawing/2014/main" id="{4B60202D-75C8-0F1F-0D1D-3B548596FC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>
            <a:extLst>
              <a:ext uri="{FF2B5EF4-FFF2-40B4-BE49-F238E27FC236}">
                <a16:creationId xmlns:a16="http://schemas.microsoft.com/office/drawing/2014/main" id="{45B90FBD-DE4E-0941-5F8C-4E28853FE0A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3:notes">
            <a:extLst>
              <a:ext uri="{FF2B5EF4-FFF2-40B4-BE49-F238E27FC236}">
                <a16:creationId xmlns:a16="http://schemas.microsoft.com/office/drawing/2014/main" id="{83B415AB-BEE6-7EA4-C069-C5A11C6C4B9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3738"/>
            <a:ext cx="6070600" cy="341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06" name="Google Shape;106;p3:notes">
            <a:extLst>
              <a:ext uri="{FF2B5EF4-FFF2-40B4-BE49-F238E27FC236}">
                <a16:creationId xmlns:a16="http://schemas.microsoft.com/office/drawing/2014/main" id="{9F3081E3-C57D-1662-9407-0F30C910ABC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36538" y="4330700"/>
            <a:ext cx="6350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CA" sz="1400" b="1" dirty="0"/>
              <a:t>GUIDANCE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CA" sz="18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Read points on screen defining “assets.” Connect with points students offered in their definitions. 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400" dirty="0"/>
          </a:p>
          <a:p>
            <a:pPr marL="0" lvl="1" defTabSz="911225" eaLnBrk="1" hangingPunct="1">
              <a:spcBef>
                <a:spcPct val="0"/>
              </a:spcBef>
            </a:pPr>
            <a:r>
              <a:rPr lang="en-CA" altLang="en-US" sz="1400" dirty="0"/>
              <a:t>© 2025 Human Early Learning Partnership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400" dirty="0"/>
          </a:p>
        </p:txBody>
      </p:sp>
    </p:spTree>
    <p:extLst>
      <p:ext uri="{BB962C8B-B14F-4D97-AF65-F5344CB8AC3E}">
        <p14:creationId xmlns:p14="http://schemas.microsoft.com/office/powerpoint/2010/main" val="27476592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3738"/>
            <a:ext cx="6070600" cy="341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06" name="Google Shape;106;p3:notes"/>
          <p:cNvSpPr txBox="1">
            <a:spLocks noGrp="1"/>
          </p:cNvSpPr>
          <p:nvPr>
            <p:ph type="body" idx="1"/>
          </p:nvPr>
        </p:nvSpPr>
        <p:spPr>
          <a:xfrm>
            <a:off x="236538" y="4330700"/>
            <a:ext cx="6350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CA" sz="1400" b="1" dirty="0"/>
              <a:t>GUIDANCE</a:t>
            </a:r>
            <a:endParaRPr lang="en-CA" sz="1200" b="1" dirty="0">
              <a:effectLst/>
              <a:latin typeface="Calibri"/>
              <a:cs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CA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Tell students: </a:t>
            </a:r>
            <a:r>
              <a:rPr lang="en-CA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MDI measures four key categories of assets: </a:t>
            </a:r>
            <a:r>
              <a:rPr lang="en-CA" sz="1800" b="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read each asset category and its sub-categories.</a:t>
            </a:r>
            <a:endParaRPr sz="1400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>
          <a:extLst>
            <a:ext uri="{FF2B5EF4-FFF2-40B4-BE49-F238E27FC236}">
              <a16:creationId xmlns:a16="http://schemas.microsoft.com/office/drawing/2014/main" id="{A84D660D-3671-D9A7-3C8B-7CD1E8987F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>
            <a:extLst>
              <a:ext uri="{FF2B5EF4-FFF2-40B4-BE49-F238E27FC236}">
                <a16:creationId xmlns:a16="http://schemas.microsoft.com/office/drawing/2014/main" id="{F10FFA85-984E-70A7-5988-CAB3A655FC7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3:notes">
            <a:extLst>
              <a:ext uri="{FF2B5EF4-FFF2-40B4-BE49-F238E27FC236}">
                <a16:creationId xmlns:a16="http://schemas.microsoft.com/office/drawing/2014/main" id="{121AEF99-C151-BD42-532E-D9E8DC47566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3738"/>
            <a:ext cx="6070600" cy="341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06" name="Google Shape;106;p3:notes">
            <a:extLst>
              <a:ext uri="{FF2B5EF4-FFF2-40B4-BE49-F238E27FC236}">
                <a16:creationId xmlns:a16="http://schemas.microsoft.com/office/drawing/2014/main" id="{8FA19D92-DF25-22B5-C9B1-7E4393E2509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36538" y="4330700"/>
            <a:ext cx="6350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CA" sz="1400" b="1" dirty="0"/>
              <a:t>GUIDANCE</a:t>
            </a:r>
            <a:endParaRPr lang="en-CA" sz="1200" b="0" i="0" dirty="0">
              <a:solidFill>
                <a:schemeClr val="dk1"/>
              </a:solidFill>
              <a:effectLst/>
              <a:latin typeface="Calibri"/>
            </a:endParaRPr>
          </a:p>
          <a:p>
            <a:pPr marL="2857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•"/>
            </a:pPr>
            <a:r>
              <a:rPr lang="en-CA" sz="18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Tell students: </a:t>
            </a:r>
            <a:r>
              <a:rPr lang="en-CA" sz="1800" b="1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We’re going to watch a short, animated film about a girl called Scarlett. As you watch, try to identify the assets that are helping her through a challenging time.</a:t>
            </a:r>
            <a:r>
              <a:rPr lang="en-CA" sz="18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</a:t>
            </a:r>
          </a:p>
          <a:p>
            <a:pPr marL="2857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•"/>
            </a:pPr>
            <a:r>
              <a:rPr lang="en-CA" sz="18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Play the film (2:49 mins.)</a:t>
            </a:r>
            <a:endParaRPr sz="1400" dirty="0"/>
          </a:p>
        </p:txBody>
      </p:sp>
    </p:spTree>
    <p:extLst>
      <p:ext uri="{BB962C8B-B14F-4D97-AF65-F5344CB8AC3E}">
        <p14:creationId xmlns:p14="http://schemas.microsoft.com/office/powerpoint/2010/main" val="27716252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>
          <a:extLst>
            <a:ext uri="{FF2B5EF4-FFF2-40B4-BE49-F238E27FC236}">
              <a16:creationId xmlns:a16="http://schemas.microsoft.com/office/drawing/2014/main" id="{5EF0C765-8E5B-7C5C-0F2C-9B1DC09D30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>
            <a:extLst>
              <a:ext uri="{FF2B5EF4-FFF2-40B4-BE49-F238E27FC236}">
                <a16:creationId xmlns:a16="http://schemas.microsoft.com/office/drawing/2014/main" id="{9377FA04-6FF7-3EA9-A222-497EDE1C997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3:notes">
            <a:extLst>
              <a:ext uri="{FF2B5EF4-FFF2-40B4-BE49-F238E27FC236}">
                <a16:creationId xmlns:a16="http://schemas.microsoft.com/office/drawing/2014/main" id="{6D4E7881-6A0E-D67B-6BC6-EAE66AB6392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3738"/>
            <a:ext cx="6070600" cy="341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06" name="Google Shape;106;p3:notes">
            <a:extLst>
              <a:ext uri="{FF2B5EF4-FFF2-40B4-BE49-F238E27FC236}">
                <a16:creationId xmlns:a16="http://schemas.microsoft.com/office/drawing/2014/main" id="{B6FD53D7-8E2A-B227-9BE1-0964BC0484A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36538" y="4330700"/>
            <a:ext cx="6350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CA" sz="1400" b="1" dirty="0"/>
              <a:t>GUIDANCE</a:t>
            </a:r>
            <a:endParaRPr lang="en-CA" sz="1200" b="0" i="0" dirty="0">
              <a:solidFill>
                <a:schemeClr val="dk1"/>
              </a:solidFill>
              <a:effectLst/>
              <a:latin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CA" sz="18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Give student time to think about Scarlett’s assets. Then invite them to share with the whole class.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CA" sz="1800" b="0" i="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8768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>
          <a:extLst>
            <a:ext uri="{FF2B5EF4-FFF2-40B4-BE49-F238E27FC236}">
              <a16:creationId xmlns:a16="http://schemas.microsoft.com/office/drawing/2014/main" id="{57AAE998-0927-51C9-88DA-D2C8785427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9:notes">
            <a:extLst>
              <a:ext uri="{FF2B5EF4-FFF2-40B4-BE49-F238E27FC236}">
                <a16:creationId xmlns:a16="http://schemas.microsoft.com/office/drawing/2014/main" id="{114D4615-E23D-F2C9-8C93-93D22901CAD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6" name="Google Shape;156;p9:notes">
            <a:extLst>
              <a:ext uri="{FF2B5EF4-FFF2-40B4-BE49-F238E27FC236}">
                <a16:creationId xmlns:a16="http://schemas.microsoft.com/office/drawing/2014/main" id="{47542D8C-349A-22D4-8A30-1C6EE9E57A6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000" b="1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GUIDANCE</a:t>
            </a:r>
          </a:p>
          <a:p>
            <a:pPr marL="285750" lvl="0" indent="-285750">
              <a:buChar char="•"/>
            </a:pPr>
            <a:r>
              <a:rPr lang="en-US" sz="12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Read the directions to students.</a:t>
            </a:r>
            <a:endParaRPr lang="en-CA" sz="12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buChar char="•"/>
            </a:pPr>
            <a:r>
              <a:rPr lang="en-US" sz="12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Distribute the Lesson 2 handout, one per student.</a:t>
            </a:r>
            <a:endParaRPr lang="en-CA" sz="12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buChar char="•"/>
            </a:pPr>
            <a:r>
              <a:rPr lang="en-US" sz="1200" dirty="0">
                <a:effectLst/>
                <a:latin typeface="Aptos"/>
                <a:ea typeface="Aptos" panose="020B0004020202020204" pitchFamily="34" charset="0"/>
                <a:cs typeface="Times New Roman" panose="02020603050405020304" pitchFamily="18" charset="0"/>
              </a:rPr>
              <a:t>Give students 4-6 mins. to complete the activity individually</a:t>
            </a:r>
            <a:r>
              <a:rPr lang="en-US" sz="1200" dirty="0">
                <a:latin typeface="Aptos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CA" dirty="0"/>
              <a:t>or in pairs/small groups</a:t>
            </a:r>
            <a:r>
              <a:rPr lang="en-US" sz="1200" dirty="0">
                <a:latin typeface="Aptos"/>
              </a:rPr>
              <a:t>.</a:t>
            </a:r>
            <a:r>
              <a:rPr lang="en-US" sz="1200" dirty="0">
                <a:effectLst/>
                <a:latin typeface="Aptos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endParaRPr lang="en-CA" sz="12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buChar char="•"/>
            </a:pPr>
            <a:r>
              <a:rPr lang="en-CA" sz="1200" dirty="0">
                <a:effectLst/>
                <a:latin typeface="Aptos" panose="020B0004020202020204" pitchFamily="34" charset="0"/>
                <a:cs typeface="Times New Roman" panose="02020603050405020304" pitchFamily="18" charset="0"/>
              </a:rPr>
              <a:t>When most students have some ideas down, invite them to share the character and their assets with the whole class.</a:t>
            </a:r>
          </a:p>
          <a:p>
            <a:pPr marL="285750" lvl="0" indent="-285750">
              <a:buFont typeface="Arial" pitchFamily="2" charset="2"/>
              <a:buChar char="•"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CA" altLang="en-US" sz="1000" dirty="0"/>
              <a:t>© </a:t>
            </a:r>
            <a:r>
              <a:rPr lang="en-CA" altLang="en-US" dirty="0"/>
              <a:t>2025</a:t>
            </a:r>
            <a:r>
              <a:rPr lang="en-CA" altLang="en-US" sz="1000" dirty="0"/>
              <a:t> Human Early Learning Partnership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57" name="Google Shape;157;p9:notes">
            <a:extLst>
              <a:ext uri="{FF2B5EF4-FFF2-40B4-BE49-F238E27FC236}">
                <a16:creationId xmlns:a16="http://schemas.microsoft.com/office/drawing/2014/main" id="{6757E9FF-5A43-DE7A-EB92-E980A4D681B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827063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6" name="Google Shape;156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CA" sz="1200" b="1" dirty="0"/>
              <a:t>GUIDANCE</a:t>
            </a:r>
            <a:endParaRPr dirty="0"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•"/>
            </a:pPr>
            <a:r>
              <a:rPr lang="en-US" sz="1200" dirty="0"/>
              <a:t>Tell students: </a:t>
            </a:r>
            <a:r>
              <a:rPr lang="en-US" sz="1200" b="1" dirty="0"/>
              <a:t>Assets are linked to your well-being. The more assets young people have in their lives, the happier and healthier they’ll be!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sz="1200" i="0" dirty="0"/>
              <a:t>Introduce video: </a:t>
            </a:r>
            <a:r>
              <a:rPr lang="en-CA" sz="1200" b="1" i="0" dirty="0"/>
              <a:t>Let’s listen to one of the creators of the survey, Dr. Kim Schonert-Reichl, talk </a:t>
            </a:r>
            <a:r>
              <a:rPr lang="en-CA" b="1" dirty="0"/>
              <a:t>about </a:t>
            </a:r>
            <a:r>
              <a:rPr lang="en-CA" sz="1200" b="1" i="0" dirty="0"/>
              <a:t>how assets are related to well-being.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dirty="0"/>
          </a:p>
          <a:p>
            <a:pPr marL="0" lvl="1" defTabSz="911225" eaLnBrk="1" hangingPunct="1">
              <a:spcBef>
                <a:spcPct val="0"/>
              </a:spcBef>
            </a:pPr>
            <a:r>
              <a:rPr lang="en-CA" altLang="en-US" sz="1200" dirty="0"/>
              <a:t>© </a:t>
            </a:r>
            <a:r>
              <a:rPr lang="en-CA" altLang="en-US" dirty="0"/>
              <a:t>2025</a:t>
            </a:r>
            <a:r>
              <a:rPr lang="en-CA" altLang="en-US" sz="1200" dirty="0"/>
              <a:t> Human Early Learning Partnership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57" name="Google Shape;157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85396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>
          <a:extLst>
            <a:ext uri="{FF2B5EF4-FFF2-40B4-BE49-F238E27FC236}">
              <a16:creationId xmlns:a16="http://schemas.microsoft.com/office/drawing/2014/main" id="{57AAE998-0927-51C9-88DA-D2C8785427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9:notes">
            <a:extLst>
              <a:ext uri="{FF2B5EF4-FFF2-40B4-BE49-F238E27FC236}">
                <a16:creationId xmlns:a16="http://schemas.microsoft.com/office/drawing/2014/main" id="{114D4615-E23D-F2C9-8C93-93D22901CAD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6" name="Google Shape;156;p9:notes">
            <a:extLst>
              <a:ext uri="{FF2B5EF4-FFF2-40B4-BE49-F238E27FC236}">
                <a16:creationId xmlns:a16="http://schemas.microsoft.com/office/drawing/2014/main" id="{47542D8C-349A-22D4-8A30-1C6EE9E57A6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 b="1" dirty="0"/>
              <a:t>GUIDANCE</a:t>
            </a:r>
            <a:endParaRPr lang="en-US" dirty="0"/>
          </a:p>
          <a:p>
            <a:pPr marL="285750" lvl="0" indent="-285750">
              <a:buChar char="•"/>
            </a:pPr>
            <a:r>
              <a:rPr lang="en-US" sz="1800" dirty="0">
                <a:latin typeface="Aptos" panose="020B0004020202020204" pitchFamily="34" charset="0"/>
              </a:rPr>
              <a:t>Read the directions to students.</a:t>
            </a:r>
          </a:p>
          <a:p>
            <a:pPr marL="285750" indent="-285750">
              <a:buChar char="•"/>
            </a:pPr>
            <a:r>
              <a:rPr lang="en-US" sz="1800" dirty="0">
                <a:effectLst/>
                <a:latin typeface="Aptos"/>
                <a:ea typeface="Aptos" panose="020B0004020202020204" pitchFamily="34" charset="0"/>
                <a:cs typeface="Times New Roman" panose="02020603050405020304" pitchFamily="18" charset="0"/>
              </a:rPr>
              <a:t>Give students 4-6 mins. to complete the activity individually </a:t>
            </a:r>
            <a:r>
              <a:rPr lang="en-US" dirty="0"/>
              <a:t>or in pairs/small groups.</a:t>
            </a:r>
            <a:r>
              <a:rPr lang="en-US" sz="1800" dirty="0">
                <a:latin typeface="Aptos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buChar char="•"/>
            </a:pPr>
            <a:r>
              <a:rPr lang="en-US" sz="1800" dirty="0">
                <a:effectLst/>
                <a:latin typeface="Aptos" panose="020B0004020202020204" pitchFamily="34" charset="0"/>
                <a:cs typeface="Times New Roman" panose="02020603050405020304" pitchFamily="18" charset="0"/>
              </a:rPr>
              <a:t>When most students have some ideas down, invite them to share how their character’s assets are related to their well-being with the whole class.</a:t>
            </a:r>
            <a:endParaRPr lang="en-US" sz="1800" dirty="0">
              <a:latin typeface="Aptos" panose="020B0004020202020204" pitchFamily="34" charset="0"/>
            </a:endParaRPr>
          </a:p>
          <a:p>
            <a:pPr marL="285750" lvl="0" indent="-285750">
              <a:buChar char="•"/>
            </a:pPr>
            <a:endParaRPr lang="en-US" sz="1800" dirty="0">
              <a:latin typeface="Aptos" panose="020B0004020202020204" pitchFamily="34" charset="0"/>
            </a:endParaRPr>
          </a:p>
          <a:p>
            <a:pPr marL="0" lvl="0" indent="0">
              <a:buFont typeface="Symbol" pitchFamily="2" charset="2"/>
              <a:buNone/>
            </a:pPr>
            <a:endParaRPr lang="en-US" sz="1200" dirty="0"/>
          </a:p>
          <a:p>
            <a:pPr marL="0" lvl="1" defTabSz="911225" eaLnBrk="1" hangingPunct="1">
              <a:spcBef>
                <a:spcPct val="0"/>
              </a:spcBef>
            </a:pPr>
            <a:r>
              <a:rPr lang="en-US" altLang="en-US" sz="1200" dirty="0"/>
              <a:t>© </a:t>
            </a:r>
            <a:r>
              <a:rPr lang="en-US" altLang="en-US" dirty="0"/>
              <a:t>2025</a:t>
            </a:r>
            <a:r>
              <a:rPr lang="en-US" altLang="en-US" sz="1200" dirty="0"/>
              <a:t> Human Early Learning Partnership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57" name="Google Shape;157;p9:notes">
            <a:extLst>
              <a:ext uri="{FF2B5EF4-FFF2-40B4-BE49-F238E27FC236}">
                <a16:creationId xmlns:a16="http://schemas.microsoft.com/office/drawing/2014/main" id="{6757E9FF-5A43-DE7A-EB92-E980A4D681B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885270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5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5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2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2" name="Google Shape;52;p2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2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4" name="Google Shape;54;p2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JOWiPx5VRUU?feature=oembed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8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FZqNIqSI-NU?feature=oembed" TargetMode="External"/><Relationship Id="rId5" Type="http://schemas.openxmlformats.org/officeDocument/2006/relationships/image" Target="../media/image10.jpe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FF96211-65BA-449E-8CC2-0EDCD7C6F426}"/>
              </a:ext>
            </a:extLst>
          </p:cNvPr>
          <p:cNvSpPr/>
          <p:nvPr/>
        </p:nvSpPr>
        <p:spPr>
          <a:xfrm>
            <a:off x="0" y="-149188"/>
            <a:ext cx="12223054" cy="184822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97479BF-F393-4946-A3F8-02A11786E788}"/>
              </a:ext>
            </a:extLst>
          </p:cNvPr>
          <p:cNvSpPr txBox="1"/>
          <p:nvPr/>
        </p:nvSpPr>
        <p:spPr>
          <a:xfrm>
            <a:off x="234479" y="1044123"/>
            <a:ext cx="7594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Middle Years Development Instrument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D197FF-A6EF-4622-8653-33333954183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921" y="172066"/>
            <a:ext cx="1869136" cy="7701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53E1D21-851A-4CEE-961F-67D1195CFA3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4736" y="430979"/>
            <a:ext cx="1605910" cy="51126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E926C53-2BC0-4B1D-A349-7B1FF07391EA}"/>
              </a:ext>
            </a:extLst>
          </p:cNvPr>
          <p:cNvSpPr txBox="1"/>
          <p:nvPr/>
        </p:nvSpPr>
        <p:spPr>
          <a:xfrm>
            <a:off x="5281755" y="942247"/>
            <a:ext cx="4163685" cy="523111"/>
          </a:xfrm>
          <a:prstGeom prst="rect">
            <a:avLst/>
          </a:prstGeom>
          <a:noFill/>
        </p:spPr>
        <p:txBody>
          <a:bodyPr wrap="square" lIns="91331" tIns="45666" rIns="91331" bIns="45666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Instructor Name, Date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E7C178-E9CC-531B-D702-584A38B3163D}"/>
              </a:ext>
            </a:extLst>
          </p:cNvPr>
          <p:cNvSpPr txBox="1"/>
          <p:nvPr/>
        </p:nvSpPr>
        <p:spPr>
          <a:xfrm>
            <a:off x="5281755" y="218203"/>
            <a:ext cx="404149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E07F2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Exploring Assets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367B16D-0240-4D65-238A-30835F8928D9}"/>
              </a:ext>
            </a:extLst>
          </p:cNvPr>
          <p:cNvSpPr/>
          <p:nvPr/>
        </p:nvSpPr>
        <p:spPr>
          <a:xfrm rot="5400000">
            <a:off x="1398992" y="190837"/>
            <a:ext cx="111922" cy="2924579"/>
          </a:xfrm>
          <a:prstGeom prst="rect">
            <a:avLst/>
          </a:prstGeom>
          <a:solidFill>
            <a:srgbClr val="D77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B1E20BF-5C57-4CC1-85BE-45DE9055969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3257" b="23271"/>
          <a:stretch/>
        </p:blipFill>
        <p:spPr>
          <a:xfrm>
            <a:off x="-7338" y="1703495"/>
            <a:ext cx="12228293" cy="5174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0000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13"/>
          <p:cNvPicPr preferRelativeResize="0"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54278"/>
            <a:ext cx="12267879" cy="6901249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13"/>
          <p:cNvSpPr/>
          <p:nvPr/>
        </p:nvSpPr>
        <p:spPr>
          <a:xfrm>
            <a:off x="3719776" y="1508556"/>
            <a:ext cx="8136623" cy="707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75" tIns="45625" rIns="91275" bIns="45625" anchor="t" anchorCtr="0">
            <a:spAutoFit/>
          </a:bodyPr>
          <a:lstStyle/>
          <a:p>
            <a:r>
              <a:rPr lang="en-CA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Assets are related to your well-being!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628142F-4358-4B24-A7AD-4B4029112977}"/>
              </a:ext>
            </a:extLst>
          </p:cNvPr>
          <p:cNvSpPr/>
          <p:nvPr/>
        </p:nvSpPr>
        <p:spPr>
          <a:xfrm>
            <a:off x="-1" y="0"/>
            <a:ext cx="12267880" cy="9510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91265E0-EA15-4057-891A-8DE8F200C67E}"/>
              </a:ext>
            </a:extLst>
          </p:cNvPr>
          <p:cNvSpPr txBox="1"/>
          <p:nvPr/>
        </p:nvSpPr>
        <p:spPr>
          <a:xfrm>
            <a:off x="195071" y="220947"/>
            <a:ext cx="1074765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Wrap-Up</a:t>
            </a:r>
            <a:endParaRPr lang="en-US" sz="360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20235F2A-A040-0FC0-F959-F9B5E145E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02778" y="220946"/>
            <a:ext cx="1294151" cy="533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439BBA2-BB5D-9440-059A-C55947DE71B2}"/>
              </a:ext>
            </a:extLst>
          </p:cNvPr>
          <p:cNvSpPr/>
          <p:nvPr/>
        </p:nvSpPr>
        <p:spPr>
          <a:xfrm rot="5400000">
            <a:off x="1406330" y="-550716"/>
            <a:ext cx="111922" cy="2924579"/>
          </a:xfrm>
          <a:prstGeom prst="rect">
            <a:avLst/>
          </a:prstGeom>
          <a:solidFill>
            <a:srgbClr val="D77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>
          <a:extLst>
            <a:ext uri="{FF2B5EF4-FFF2-40B4-BE49-F238E27FC236}">
              <a16:creationId xmlns:a16="http://schemas.microsoft.com/office/drawing/2014/main" id="{D9BCE729-C4BF-3D89-F923-FC6097E7B7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0AC6414-8494-4D76-84B2-7977D1A89A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47" t="8227" r="19680" b="15355"/>
          <a:stretch/>
        </p:blipFill>
        <p:spPr>
          <a:xfrm rot="646892">
            <a:off x="541815" y="1569163"/>
            <a:ext cx="4158247" cy="369238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EE2381-51A6-D56B-1A2A-BE9F2593937D}"/>
              </a:ext>
            </a:extLst>
          </p:cNvPr>
          <p:cNvSpPr txBox="1"/>
          <p:nvPr/>
        </p:nvSpPr>
        <p:spPr>
          <a:xfrm>
            <a:off x="195071" y="220946"/>
            <a:ext cx="5961089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CA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9C5689-62EC-007E-00B4-1450D27225B4}"/>
              </a:ext>
            </a:extLst>
          </p:cNvPr>
          <p:cNvSpPr txBox="1"/>
          <p:nvPr/>
        </p:nvSpPr>
        <p:spPr>
          <a:xfrm>
            <a:off x="4914303" y="2076527"/>
            <a:ext cx="596108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What are “assets”?</a:t>
            </a:r>
          </a:p>
          <a:p>
            <a:endParaRPr lang="en-CA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CA" sz="2800" dirty="0">
                <a:latin typeface="Calibri" panose="020F0502020204030204" pitchFamily="34" charset="0"/>
                <a:cs typeface="Calibri" panose="020F0502020204030204" pitchFamily="34" charset="0"/>
              </a:rPr>
              <a:t>Turn to the person next to you and share your definition of an asset.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7241AF5-C26D-4B2C-B66E-0F9CADE8662D}"/>
              </a:ext>
            </a:extLst>
          </p:cNvPr>
          <p:cNvSpPr/>
          <p:nvPr/>
        </p:nvSpPr>
        <p:spPr>
          <a:xfrm rot="5400000">
            <a:off x="1406328" y="-567235"/>
            <a:ext cx="111922" cy="2924579"/>
          </a:xfrm>
          <a:prstGeom prst="rect">
            <a:avLst/>
          </a:prstGeom>
          <a:solidFill>
            <a:srgbClr val="D77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742249D-8911-9279-873E-784792B559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02778" y="220946"/>
            <a:ext cx="1294151" cy="533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12342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>
          <a:extLst>
            <a:ext uri="{FF2B5EF4-FFF2-40B4-BE49-F238E27FC236}">
              <a16:creationId xmlns:a16="http://schemas.microsoft.com/office/drawing/2014/main" id="{5321F9D7-44B1-B38E-5048-D50CED729D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43;p7">
            <a:extLst>
              <a:ext uri="{FF2B5EF4-FFF2-40B4-BE49-F238E27FC236}">
                <a16:creationId xmlns:a16="http://schemas.microsoft.com/office/drawing/2014/main" id="{F03A499B-AC21-99AE-FD50-30D67208E8CC}"/>
              </a:ext>
            </a:extLst>
          </p:cNvPr>
          <p:cNvSpPr txBox="1"/>
          <p:nvPr/>
        </p:nvSpPr>
        <p:spPr>
          <a:xfrm>
            <a:off x="923193" y="818668"/>
            <a:ext cx="10345614" cy="5360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5" tIns="45650" rIns="91325" bIns="456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3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Assets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12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A11B"/>
              </a:buClr>
              <a:buSzPct val="150000"/>
              <a:buFont typeface="Wingdings" panose="05000000000000000000" pitchFamily="2" charset="2"/>
              <a:buChar char="ü"/>
            </a:pPr>
            <a:r>
              <a:rPr lang="en-CA" sz="2800" dirty="0">
                <a:latin typeface="Calibri" panose="020F0502020204030204" pitchFamily="34" charset="0"/>
                <a:cs typeface="Calibri" panose="020F0502020204030204" pitchFamily="34" charset="0"/>
              </a:rPr>
              <a:t>Resources present in children’s lives such as supportive relationships and activities that can provide positive experiences for students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A11B"/>
              </a:buClr>
              <a:buSzPct val="150000"/>
              <a:buFont typeface="Wingdings" panose="05000000000000000000" pitchFamily="2" charset="2"/>
              <a:buChar char="ü"/>
            </a:pPr>
            <a:endParaRPr lang="en-CA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A11B"/>
              </a:buClr>
              <a:buSzPct val="150000"/>
              <a:buFont typeface="Wingdings" panose="05000000000000000000" pitchFamily="2" charset="2"/>
              <a:buChar char="ü"/>
            </a:pPr>
            <a:r>
              <a:rPr lang="en-CA" sz="2800" dirty="0">
                <a:latin typeface="Calibri" panose="020F0502020204030204" pitchFamily="34" charset="0"/>
                <a:cs typeface="Calibri" panose="020F0502020204030204" pitchFamily="34" charset="0"/>
              </a:rPr>
              <a:t>Developed by families, school, communities, and kids themselves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A11B"/>
              </a:buClr>
              <a:buSzPct val="150000"/>
              <a:buFont typeface="Wingdings" panose="05000000000000000000" pitchFamily="2" charset="2"/>
              <a:buChar char="ü"/>
            </a:pPr>
            <a:endParaRPr lang="en-CA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A11B"/>
              </a:buClr>
              <a:buSzPct val="150000"/>
              <a:buFont typeface="Wingdings" panose="05000000000000000000" pitchFamily="2" charset="2"/>
              <a:buChar char="ü"/>
            </a:pPr>
            <a:r>
              <a:rPr lang="en-CA" sz="2800" dirty="0">
                <a:latin typeface="Calibri" panose="020F0502020204030204" pitchFamily="34" charset="0"/>
                <a:cs typeface="Calibri" panose="020F0502020204030204" pitchFamily="34" charset="0"/>
              </a:rPr>
              <a:t>Help kids be happy, healthy, and do well in life</a:t>
            </a:r>
            <a:endParaRPr sz="28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D74CA6-0757-44C0-AAB5-91352274C781}"/>
              </a:ext>
            </a:extLst>
          </p:cNvPr>
          <p:cNvSpPr txBox="1"/>
          <p:nvPr/>
        </p:nvSpPr>
        <p:spPr>
          <a:xfrm>
            <a:off x="195071" y="220946"/>
            <a:ext cx="5961089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CA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Introduction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97ED2C-0707-489F-A2CA-18C252E7FB84}"/>
              </a:ext>
            </a:extLst>
          </p:cNvPr>
          <p:cNvSpPr/>
          <p:nvPr/>
        </p:nvSpPr>
        <p:spPr>
          <a:xfrm rot="5400000">
            <a:off x="1406328" y="-567235"/>
            <a:ext cx="111922" cy="2924579"/>
          </a:xfrm>
          <a:prstGeom prst="rect">
            <a:avLst/>
          </a:prstGeom>
          <a:solidFill>
            <a:srgbClr val="DF7F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B17692A4-F365-4E3B-AA76-D450FE24E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02778" y="220946"/>
            <a:ext cx="1294151" cy="533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83355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49903E1-81F9-0706-E5B5-99188DEDB5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6155126"/>
              </p:ext>
            </p:extLst>
          </p:nvPr>
        </p:nvGraphicFramePr>
        <p:xfrm>
          <a:off x="1115485" y="1388943"/>
          <a:ext cx="10036908" cy="4840372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5018454">
                  <a:extLst>
                    <a:ext uri="{9D8B030D-6E8A-4147-A177-3AD203B41FA5}">
                      <a16:colId xmlns:a16="http://schemas.microsoft.com/office/drawing/2014/main" val="2669831781"/>
                    </a:ext>
                  </a:extLst>
                </a:gridCol>
                <a:gridCol w="5018454">
                  <a:extLst>
                    <a:ext uri="{9D8B030D-6E8A-4147-A177-3AD203B41FA5}">
                      <a16:colId xmlns:a16="http://schemas.microsoft.com/office/drawing/2014/main" val="184277007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3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MDI Assets</a:t>
                      </a:r>
                    </a:p>
                  </a:txBody>
                  <a:tcPr marL="182880" marT="182880" marB="9144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DF7F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342900" indent="-342900">
                        <a:buFont typeface="Wingdings" panose="05000000000000000000" pitchFamily="2" charset="2"/>
                        <a:buChar char="§"/>
                      </a:pPr>
                      <a:endParaRPr lang="en-CA" sz="24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82880" marT="182880" marB="9144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A11B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6401907"/>
                  </a:ext>
                </a:extLst>
              </a:tr>
              <a:tr h="2039186">
                <a:tc>
                  <a:txBody>
                    <a:bodyPr/>
                    <a:lstStyle/>
                    <a:p>
                      <a:r>
                        <a:rPr lang="en-CA" sz="2800" b="1" dirty="0">
                          <a:solidFill>
                            <a:srgbClr val="DF7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Adult Relationships</a:t>
                      </a:r>
                    </a:p>
                    <a:p>
                      <a:pPr marL="342900" indent="-342900">
                        <a:buClr>
                          <a:srgbClr val="DF7F26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n-CA" sz="2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Adults at school</a:t>
                      </a:r>
                    </a:p>
                    <a:p>
                      <a:pPr marL="342900" indent="-342900">
                        <a:buClr>
                          <a:srgbClr val="DF7F26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n-CA" sz="2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Adults in the neighbourhood</a:t>
                      </a:r>
                    </a:p>
                    <a:p>
                      <a:pPr marL="342900" indent="-342900">
                        <a:buClr>
                          <a:srgbClr val="DF7F26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n-CA" sz="2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Adults at home</a:t>
                      </a:r>
                    </a:p>
                  </a:txBody>
                  <a:tcPr marL="182880" marT="182880" marB="9144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DF7F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CA" sz="2800" b="1" dirty="0">
                          <a:solidFill>
                            <a:srgbClr val="DF7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Peer Relationships</a:t>
                      </a:r>
                    </a:p>
                    <a:p>
                      <a:pPr marL="342900" indent="-342900">
                        <a:buClr>
                          <a:srgbClr val="DF7F26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n-CA" sz="2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Peer belonging</a:t>
                      </a:r>
                    </a:p>
                    <a:p>
                      <a:pPr marL="342900" indent="-342900">
                        <a:buClr>
                          <a:srgbClr val="DF7F26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n-CA" sz="2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Friendship intimacy</a:t>
                      </a:r>
                    </a:p>
                  </a:txBody>
                  <a:tcPr marL="182880" marT="182880" marB="9144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DF7F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5219277"/>
                  </a:ext>
                </a:extLst>
              </a:tr>
              <a:tr h="2039186">
                <a:tc>
                  <a:txBody>
                    <a:bodyPr/>
                    <a:lstStyle/>
                    <a:p>
                      <a:r>
                        <a:rPr lang="en-CA" sz="2800" b="1">
                          <a:solidFill>
                            <a:srgbClr val="DF7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Nutrition &amp; Sleep</a:t>
                      </a:r>
                      <a:endParaRPr lang="en-CA" sz="2800" b="1" dirty="0">
                        <a:solidFill>
                          <a:srgbClr val="DF7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342900" indent="-342900">
                        <a:buClr>
                          <a:srgbClr val="DF7F26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n-CA" sz="2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Eating breakfast</a:t>
                      </a:r>
                    </a:p>
                    <a:p>
                      <a:pPr marL="342900" indent="-342900">
                        <a:buClr>
                          <a:srgbClr val="DF7F26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n-CA" sz="2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Meals at home with your family</a:t>
                      </a:r>
                    </a:p>
                    <a:p>
                      <a:pPr marL="342900" indent="-342900">
                        <a:buClr>
                          <a:srgbClr val="DF7F26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n-CA" sz="2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Frequency of good sleep</a:t>
                      </a:r>
                    </a:p>
                  </a:txBody>
                  <a:tcPr marL="182880" marT="182880" marB="9144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CA" sz="2800" b="1">
                          <a:solidFill>
                            <a:srgbClr val="DF7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Out-of-School Activities</a:t>
                      </a:r>
                    </a:p>
                    <a:p>
                      <a:pPr marL="342900" indent="-342900">
                        <a:buClr>
                          <a:srgbClr val="DF7F26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n-CA" sz="2400" b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Organized </a:t>
                      </a:r>
                      <a:r>
                        <a:rPr lang="en-CA" sz="2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activities</a:t>
                      </a:r>
                    </a:p>
                  </a:txBody>
                  <a:tcPr marL="182880" marT="182880" marB="9144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0144085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971F03C1-FB95-45BF-9148-C0C88AE0AF17}"/>
              </a:ext>
            </a:extLst>
          </p:cNvPr>
          <p:cNvSpPr/>
          <p:nvPr/>
        </p:nvSpPr>
        <p:spPr>
          <a:xfrm>
            <a:off x="-1" y="0"/>
            <a:ext cx="12192001" cy="9510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BAE4DCBC-69EB-45EA-9F31-0C07849C8B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02778" y="220946"/>
            <a:ext cx="1294151" cy="533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2F87767-E1C1-49C3-8B72-A3C1D58A97EA}"/>
              </a:ext>
            </a:extLst>
          </p:cNvPr>
          <p:cNvSpPr/>
          <p:nvPr/>
        </p:nvSpPr>
        <p:spPr>
          <a:xfrm rot="5400000">
            <a:off x="1406330" y="-550716"/>
            <a:ext cx="111922" cy="2924579"/>
          </a:xfrm>
          <a:prstGeom prst="rect">
            <a:avLst/>
          </a:prstGeom>
          <a:solidFill>
            <a:srgbClr val="D77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7A9157-F872-4F2F-BC1C-2AB28B3810B9}"/>
              </a:ext>
            </a:extLst>
          </p:cNvPr>
          <p:cNvSpPr txBox="1"/>
          <p:nvPr/>
        </p:nvSpPr>
        <p:spPr>
          <a:xfrm>
            <a:off x="195071" y="220947"/>
            <a:ext cx="530190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CA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Activity 1</a:t>
            </a:r>
            <a:endParaRPr lang="en-US" sz="360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C26DEC7-D0BA-4494-AA3B-AE5F8D5D3982}"/>
              </a:ext>
            </a:extLst>
          </p:cNvPr>
          <p:cNvGraphicFramePr>
            <a:graphicFrameLocks noGrp="1"/>
          </p:cNvGraphicFramePr>
          <p:nvPr/>
        </p:nvGraphicFramePr>
        <p:xfrm>
          <a:off x="3335182" y="544412"/>
          <a:ext cx="208280" cy="304800"/>
        </p:xfrm>
        <a:graphic>
          <a:graphicData uri="http://schemas.openxmlformats.org/drawingml/2006/table">
            <a:tbl>
              <a:tblPr/>
              <a:tblGrid>
                <a:gridCol w="208280">
                  <a:extLst>
                    <a:ext uri="{9D8B030D-6E8A-4147-A177-3AD203B41FA5}">
                      <a16:colId xmlns:a16="http://schemas.microsoft.com/office/drawing/2014/main" val="400065079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4995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>
          <a:extLst>
            <a:ext uri="{FF2B5EF4-FFF2-40B4-BE49-F238E27FC236}">
              <a16:creationId xmlns:a16="http://schemas.microsoft.com/office/drawing/2014/main" id="{8D0532FA-D1BC-25B4-F4D6-DD7505D89C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nline Media 2" descr="Scarlett - animated short (Scarlett Contra el Cancer)">
            <a:hlinkClick r:id="" action="ppaction://media"/>
            <a:extLst>
              <a:ext uri="{FF2B5EF4-FFF2-40B4-BE49-F238E27FC236}">
                <a16:creationId xmlns:a16="http://schemas.microsoft.com/office/drawing/2014/main" id="{F2845A39-AC64-EAD6-5ACD-9719C528CD0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rcRect/>
          <a:stretch/>
        </p:blipFill>
        <p:spPr>
          <a:xfrm>
            <a:off x="1640669" y="1274481"/>
            <a:ext cx="8910659" cy="503452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A5C942D-F274-4DA1-BB9A-53B520EEB36F}"/>
              </a:ext>
            </a:extLst>
          </p:cNvPr>
          <p:cNvSpPr/>
          <p:nvPr/>
        </p:nvSpPr>
        <p:spPr>
          <a:xfrm>
            <a:off x="-1" y="0"/>
            <a:ext cx="12192001" cy="9510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EBA69269-281D-44D9-A31B-05A4E8E43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02778" y="220946"/>
            <a:ext cx="1294151" cy="533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810B04B-47E0-4ED9-9ECA-74D983792430}"/>
              </a:ext>
            </a:extLst>
          </p:cNvPr>
          <p:cNvSpPr/>
          <p:nvPr/>
        </p:nvSpPr>
        <p:spPr>
          <a:xfrm rot="5400000">
            <a:off x="1406330" y="-550716"/>
            <a:ext cx="111922" cy="2924579"/>
          </a:xfrm>
          <a:prstGeom prst="rect">
            <a:avLst/>
          </a:prstGeom>
          <a:solidFill>
            <a:srgbClr val="D77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481D77-2D24-4B64-9154-FE308CBCB0C3}"/>
              </a:ext>
            </a:extLst>
          </p:cNvPr>
          <p:cNvSpPr txBox="1"/>
          <p:nvPr/>
        </p:nvSpPr>
        <p:spPr>
          <a:xfrm>
            <a:off x="195071" y="220947"/>
            <a:ext cx="530190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CA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Activity 1</a:t>
            </a:r>
            <a:endParaRPr lang="en-US" sz="360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186986C4-1127-4C69-9F18-5072276F192C}"/>
              </a:ext>
            </a:extLst>
          </p:cNvPr>
          <p:cNvGraphicFramePr>
            <a:graphicFrameLocks noGrp="1"/>
          </p:cNvGraphicFramePr>
          <p:nvPr/>
        </p:nvGraphicFramePr>
        <p:xfrm>
          <a:off x="3335182" y="544412"/>
          <a:ext cx="208280" cy="304800"/>
        </p:xfrm>
        <a:graphic>
          <a:graphicData uri="http://schemas.openxmlformats.org/drawingml/2006/table">
            <a:tbl>
              <a:tblPr/>
              <a:tblGrid>
                <a:gridCol w="208280">
                  <a:extLst>
                    <a:ext uri="{9D8B030D-6E8A-4147-A177-3AD203B41FA5}">
                      <a16:colId xmlns:a16="http://schemas.microsoft.com/office/drawing/2014/main" val="400065079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499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01553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>
          <a:extLst>
            <a:ext uri="{FF2B5EF4-FFF2-40B4-BE49-F238E27FC236}">
              <a16:creationId xmlns:a16="http://schemas.microsoft.com/office/drawing/2014/main" id="{7DB66CBE-E175-A58D-E710-EFD1F31249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CF426DB-00B5-49CD-89D8-790B2E02B5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9777" b="12753"/>
          <a:stretch/>
        </p:blipFill>
        <p:spPr>
          <a:xfrm>
            <a:off x="10346" y="1190742"/>
            <a:ext cx="10973250" cy="56672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94B4A6-9C8B-CAC0-F266-FA0D1C5CE1D6}"/>
              </a:ext>
            </a:extLst>
          </p:cNvPr>
          <p:cNvSpPr txBox="1"/>
          <p:nvPr/>
        </p:nvSpPr>
        <p:spPr>
          <a:xfrm>
            <a:off x="5033605" y="1930267"/>
            <a:ext cx="534202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>
                <a:latin typeface="Calibri" panose="020F0502020204030204" pitchFamily="34" charset="0"/>
                <a:cs typeface="Calibri" panose="020F0502020204030204" pitchFamily="34" charset="0"/>
              </a:rPr>
              <a:t>What assets did Scarlett have? </a:t>
            </a:r>
          </a:p>
          <a:p>
            <a:endParaRPr lang="en-CA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CA" sz="2800" dirty="0">
                <a:latin typeface="Calibri" panose="020F0502020204030204" pitchFamily="34" charset="0"/>
                <a:cs typeface="Calibri" panose="020F0502020204030204" pitchFamily="34" charset="0"/>
              </a:rPr>
              <a:t>Share your ideas with the class.</a:t>
            </a:r>
          </a:p>
          <a:p>
            <a:endParaRPr lang="en-CA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1263420-554B-4FBD-ADFB-7A0D23B18B1F}"/>
              </a:ext>
            </a:extLst>
          </p:cNvPr>
          <p:cNvSpPr/>
          <p:nvPr/>
        </p:nvSpPr>
        <p:spPr>
          <a:xfrm>
            <a:off x="-1" y="0"/>
            <a:ext cx="12192001" cy="9510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8A55FD95-E611-4CC5-8AF6-0CC04FDABE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02778" y="220946"/>
            <a:ext cx="1294151" cy="533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6783CB9-8F7F-4DA4-A222-7F4745BD7FA4}"/>
              </a:ext>
            </a:extLst>
          </p:cNvPr>
          <p:cNvSpPr/>
          <p:nvPr/>
        </p:nvSpPr>
        <p:spPr>
          <a:xfrm rot="5400000">
            <a:off x="1406330" y="-550716"/>
            <a:ext cx="111922" cy="2924579"/>
          </a:xfrm>
          <a:prstGeom prst="rect">
            <a:avLst/>
          </a:prstGeom>
          <a:solidFill>
            <a:srgbClr val="D77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36F5F8A-2980-4647-99AF-E8F059ED331E}"/>
              </a:ext>
            </a:extLst>
          </p:cNvPr>
          <p:cNvSpPr txBox="1"/>
          <p:nvPr/>
        </p:nvSpPr>
        <p:spPr>
          <a:xfrm>
            <a:off x="195071" y="220947"/>
            <a:ext cx="530190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CA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Activity 1</a:t>
            </a:r>
            <a:endParaRPr lang="en-US" sz="360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96185075-F0E7-415F-A3BF-14B22C5416E5}"/>
              </a:ext>
            </a:extLst>
          </p:cNvPr>
          <p:cNvGraphicFramePr>
            <a:graphicFrameLocks noGrp="1"/>
          </p:cNvGraphicFramePr>
          <p:nvPr/>
        </p:nvGraphicFramePr>
        <p:xfrm>
          <a:off x="3335182" y="544412"/>
          <a:ext cx="208280" cy="304800"/>
        </p:xfrm>
        <a:graphic>
          <a:graphicData uri="http://schemas.openxmlformats.org/drawingml/2006/table">
            <a:tbl>
              <a:tblPr/>
              <a:tblGrid>
                <a:gridCol w="208280">
                  <a:extLst>
                    <a:ext uri="{9D8B030D-6E8A-4147-A177-3AD203B41FA5}">
                      <a16:colId xmlns:a16="http://schemas.microsoft.com/office/drawing/2014/main" val="400065079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499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26726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>
          <a:extLst>
            <a:ext uri="{FF2B5EF4-FFF2-40B4-BE49-F238E27FC236}">
              <a16:creationId xmlns:a16="http://schemas.microsoft.com/office/drawing/2014/main" id="{747785E3-69A5-56C6-697A-A99E3D5714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F91853D-BCCD-0347-8474-160CEC1ED2AB}"/>
              </a:ext>
            </a:extLst>
          </p:cNvPr>
          <p:cNvSpPr txBox="1"/>
          <p:nvPr/>
        </p:nvSpPr>
        <p:spPr>
          <a:xfrm>
            <a:off x="338959" y="1747807"/>
            <a:ext cx="5757041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CA" sz="2800" dirty="0">
                <a:latin typeface="Calibri" panose="020F0502020204030204" pitchFamily="34" charset="0"/>
                <a:cs typeface="Calibri" panose="020F0502020204030204" pitchFamily="34" charset="0"/>
              </a:rPr>
              <a:t>Pick a character from your favourite book, novel, video game, or other media. </a:t>
            </a:r>
          </a:p>
          <a:p>
            <a:pPr marL="457200" indent="-457200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CA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CA" sz="2800" dirty="0">
                <a:latin typeface="Calibri" panose="020F0502020204030204" pitchFamily="34" charset="0"/>
                <a:cs typeface="Calibri" panose="020F0502020204030204" pitchFamily="34" charset="0"/>
              </a:rPr>
              <a:t>Consider the assets they have and record them in the categories on your handout.</a:t>
            </a:r>
          </a:p>
          <a:p>
            <a:pPr marL="457200" indent="-457200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CA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CA" sz="2800" dirty="0">
                <a:latin typeface="Calibri" panose="020F0502020204030204" pitchFamily="34" charset="0"/>
                <a:cs typeface="Calibri" panose="020F0502020204030204" pitchFamily="34" charset="0"/>
              </a:rPr>
              <a:t>Share your character and their assets with the class.</a:t>
            </a:r>
          </a:p>
          <a:p>
            <a:pPr marL="457200" indent="-457200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CA" sz="2800" dirty="0">
              <a:latin typeface="Aptos" panose="020B00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D48B43-B17C-4017-9695-3B1FC06183F6}"/>
              </a:ext>
            </a:extLst>
          </p:cNvPr>
          <p:cNvSpPr txBox="1"/>
          <p:nvPr/>
        </p:nvSpPr>
        <p:spPr>
          <a:xfrm>
            <a:off x="195071" y="220947"/>
            <a:ext cx="10747650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CA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Activity 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en-US" sz="360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endParaRPr lang="en-CA" sz="3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2FDD3C-5337-4A4E-BFE5-AFDF22F3559C}"/>
              </a:ext>
            </a:extLst>
          </p:cNvPr>
          <p:cNvSpPr txBox="1"/>
          <p:nvPr/>
        </p:nvSpPr>
        <p:spPr>
          <a:xfrm>
            <a:off x="195071" y="1149780"/>
            <a:ext cx="25713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 dirty="0">
                <a:latin typeface="Calibri" panose="020F0502020204030204" pitchFamily="34" charset="0"/>
                <a:cs typeface="Calibri" panose="020F0502020204030204" pitchFamily="34" charset="0"/>
              </a:rPr>
              <a:t>Directions</a:t>
            </a:r>
          </a:p>
          <a:p>
            <a:endParaRPr lang="en-CA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01C05BA-0F4F-4A5F-9E00-1C111FE3EE5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45620" y="1134872"/>
            <a:ext cx="3997101" cy="5172719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C6A86586-90A0-AF3C-F36C-20EDA1E29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02778" y="220946"/>
            <a:ext cx="1294151" cy="533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12B7A80-6EC5-98B4-FAB9-34648EBBF7B1}"/>
              </a:ext>
            </a:extLst>
          </p:cNvPr>
          <p:cNvSpPr/>
          <p:nvPr/>
        </p:nvSpPr>
        <p:spPr>
          <a:xfrm rot="5400000">
            <a:off x="1406330" y="-550716"/>
            <a:ext cx="111922" cy="2924579"/>
          </a:xfrm>
          <a:prstGeom prst="rect">
            <a:avLst/>
          </a:prstGeom>
          <a:solidFill>
            <a:srgbClr val="D77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0157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3B9AE76-C950-4E5D-B2CB-87AA4454BF42}"/>
              </a:ext>
            </a:extLst>
          </p:cNvPr>
          <p:cNvSpPr txBox="1"/>
          <p:nvPr/>
        </p:nvSpPr>
        <p:spPr>
          <a:xfrm>
            <a:off x="195071" y="220947"/>
            <a:ext cx="10747650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CA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Activity 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360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endParaRPr lang="en-CA" sz="3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CB55CC68-31D6-4576-8AE8-E63C84C47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02778" y="220946"/>
            <a:ext cx="1294151" cy="533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A557B9E-FBDE-40FC-B778-DE3D1A119165}"/>
              </a:ext>
            </a:extLst>
          </p:cNvPr>
          <p:cNvSpPr/>
          <p:nvPr/>
        </p:nvSpPr>
        <p:spPr>
          <a:xfrm rot="5400000">
            <a:off x="1406330" y="-550716"/>
            <a:ext cx="111922" cy="2924579"/>
          </a:xfrm>
          <a:prstGeom prst="rect">
            <a:avLst/>
          </a:prstGeom>
          <a:solidFill>
            <a:srgbClr val="D77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nline Media 1" descr="Grade 6,7,8 video  Dr  Kim Schonert Reichl answers questions from Grade 8 students">
            <a:hlinkClick r:id="" action="ppaction://media"/>
            <a:extLst>
              <a:ext uri="{FF2B5EF4-FFF2-40B4-BE49-F238E27FC236}">
                <a16:creationId xmlns:a16="http://schemas.microsoft.com/office/drawing/2014/main" id="{7B4E0886-3E80-7F86-37AB-A27838967F2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rcRect l="160" t="-14"/>
          <a:stretch/>
        </p:blipFill>
        <p:spPr>
          <a:xfrm>
            <a:off x="1439056" y="1139252"/>
            <a:ext cx="9418620" cy="5381469"/>
          </a:xfrm>
          <a:prstGeom prst="rect">
            <a:avLst/>
          </a:prstGeom>
          <a:ln w="12700">
            <a:noFill/>
          </a:ln>
        </p:spPr>
      </p:pic>
    </p:spTree>
    <p:extLst>
      <p:ext uri="{BB962C8B-B14F-4D97-AF65-F5344CB8AC3E}">
        <p14:creationId xmlns:p14="http://schemas.microsoft.com/office/powerpoint/2010/main" val="2240778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>
          <a:extLst>
            <a:ext uri="{FF2B5EF4-FFF2-40B4-BE49-F238E27FC236}">
              <a16:creationId xmlns:a16="http://schemas.microsoft.com/office/drawing/2014/main" id="{747785E3-69A5-56C6-697A-A99E3D5714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F91853D-BCCD-0347-8474-160CEC1ED2AB}"/>
              </a:ext>
            </a:extLst>
          </p:cNvPr>
          <p:cNvSpPr txBox="1"/>
          <p:nvPr/>
        </p:nvSpPr>
        <p:spPr>
          <a:xfrm>
            <a:off x="338959" y="1747807"/>
            <a:ext cx="604598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CA" sz="2800" dirty="0">
                <a:latin typeface="Calibri" panose="020F0502020204030204" pitchFamily="34" charset="0"/>
                <a:cs typeface="Calibri" panose="020F0502020204030204" pitchFamily="34" charset="0"/>
              </a:rPr>
              <a:t>Thinking again about your character, choose one specific asset you identified in each of the four categories. Add it to the “Assets” column on your handout.</a:t>
            </a:r>
          </a:p>
          <a:p>
            <a:pPr marL="457200" indent="-457200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CA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CA" sz="2800" dirty="0">
                <a:latin typeface="Calibri" panose="020F0502020204030204" pitchFamily="34" charset="0"/>
                <a:cs typeface="Calibri" panose="020F0502020204030204" pitchFamily="34" charset="0"/>
              </a:rPr>
              <a:t>Reflect on how each asset contributes to their well-being.</a:t>
            </a:r>
          </a:p>
          <a:p>
            <a:pPr marL="457200" indent="-457200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CA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CA" sz="2800" dirty="0">
                <a:latin typeface="Calibri" panose="020F0502020204030204" pitchFamily="34" charset="0"/>
                <a:cs typeface="Calibri" panose="020F0502020204030204" pitchFamily="34" charset="0"/>
              </a:rPr>
              <a:t>Write your ideas in the “Well-Being” column.</a:t>
            </a:r>
          </a:p>
          <a:p>
            <a:pPr marL="457200" indent="-457200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CA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D48B43-B17C-4017-9695-3B1FC06183F6}"/>
              </a:ext>
            </a:extLst>
          </p:cNvPr>
          <p:cNvSpPr txBox="1"/>
          <p:nvPr/>
        </p:nvSpPr>
        <p:spPr>
          <a:xfrm>
            <a:off x="195071" y="220947"/>
            <a:ext cx="10747650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CA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Activity 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360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endParaRPr lang="en-CA" sz="3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2FDD3C-5337-4A4E-BFE5-AFDF22F3559C}"/>
              </a:ext>
            </a:extLst>
          </p:cNvPr>
          <p:cNvSpPr txBox="1"/>
          <p:nvPr/>
        </p:nvSpPr>
        <p:spPr>
          <a:xfrm>
            <a:off x="195071" y="1149780"/>
            <a:ext cx="25713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 dirty="0">
                <a:latin typeface="Calibri" panose="020F0502020204030204" pitchFamily="34" charset="0"/>
                <a:cs typeface="Calibri" panose="020F0502020204030204" pitchFamily="34" charset="0"/>
              </a:rPr>
              <a:t>Directions</a:t>
            </a:r>
          </a:p>
          <a:p>
            <a:endParaRPr lang="en-CA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01C05BA-0F4F-4A5F-9E00-1C111FE3EE5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45620" y="1134872"/>
            <a:ext cx="3997101" cy="517271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C6A86586-90A0-AF3C-F36C-20EDA1E29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02778" y="220946"/>
            <a:ext cx="1294151" cy="533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12B7A80-6EC5-98B4-FAB9-34648EBBF7B1}"/>
              </a:ext>
            </a:extLst>
          </p:cNvPr>
          <p:cNvSpPr/>
          <p:nvPr/>
        </p:nvSpPr>
        <p:spPr>
          <a:xfrm rot="5400000">
            <a:off x="1406330" y="-550716"/>
            <a:ext cx="111922" cy="2924579"/>
          </a:xfrm>
          <a:prstGeom prst="rect">
            <a:avLst/>
          </a:prstGeom>
          <a:solidFill>
            <a:srgbClr val="D77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955927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1361</TotalTime>
  <Words>663</Words>
  <Application>Microsoft Macintosh PowerPoint</Application>
  <PresentationFormat>Widescreen</PresentationFormat>
  <Paragraphs>107</Paragraphs>
  <Slides>10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Aptos</vt:lpstr>
      <vt:lpstr>Arial</vt:lpstr>
      <vt:lpstr>Calibri</vt:lpstr>
      <vt:lpstr>Symbol</vt:lpstr>
      <vt:lpstr>Wingdings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Mascarenas</dc:creator>
  <cp:lastModifiedBy>Leung, Ada</cp:lastModifiedBy>
  <cp:revision>73</cp:revision>
  <dcterms:created xsi:type="dcterms:W3CDTF">2020-08-26T15:49:57Z</dcterms:created>
  <dcterms:modified xsi:type="dcterms:W3CDTF">2025-05-12T20:55:18Z</dcterms:modified>
</cp:coreProperties>
</file>