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6"/>
  </p:notesMasterIdLst>
  <p:sldIdLst>
    <p:sldId id="435" r:id="rId2"/>
    <p:sldId id="436" r:id="rId3"/>
    <p:sldId id="437" r:id="rId4"/>
    <p:sldId id="1284" r:id="rId5"/>
    <p:sldId id="258" r:id="rId6"/>
    <p:sldId id="259" r:id="rId7"/>
    <p:sldId id="260" r:id="rId8"/>
    <p:sldId id="263" r:id="rId9"/>
    <p:sldId id="261" r:id="rId10"/>
    <p:sldId id="1285" r:id="rId11"/>
    <p:sldId id="264" r:id="rId12"/>
    <p:sldId id="1286" r:id="rId13"/>
    <p:sldId id="1287" r:id="rId14"/>
    <p:sldId id="268" r:id="rId1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8" roundtripDataSignature="AMtx7mh3fcEDiIzadb5j7N5fR78G8ywOL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A119"/>
    <a:srgbClr val="E07F25"/>
    <a:srgbClr val="D0CECE"/>
    <a:srgbClr val="000000"/>
    <a:srgbClr val="FFFFFF"/>
    <a:srgbClr val="F2F2F2"/>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B50515-6D0B-4A69-34F1-7DFB9E365E2E}" v="2" dt="2025-05-05T19:26:00.619"/>
    <p1510:client id="{4EB8FC25-06D1-190C-0F1B-93C11ADCFCD7}" v="1" dt="2025-05-05T19:12:23.2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71"/>
    <p:restoredTop sz="72177" autoAdjust="0"/>
  </p:normalViewPr>
  <p:slideViewPr>
    <p:cSldViewPr snapToGrid="0">
      <p:cViewPr varScale="1">
        <p:scale>
          <a:sx n="86" d="100"/>
          <a:sy n="86" d="100"/>
        </p:scale>
        <p:origin x="196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customschemas.google.com/relationships/presentationmetadata" Target="meta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lyneux, Tonje" userId="S::tonje.molyneux@ubc.ca::6c9ef9cb-ba26-4b8b-9667-a8dc3d95346b" providerId="AD" clId="Web-{4EB8FC25-06D1-190C-0F1B-93C11ADCFCD7}"/>
    <pc:docChg chg="modSld">
      <pc:chgData name="Molyneux, Tonje" userId="S::tonje.molyneux@ubc.ca::6c9ef9cb-ba26-4b8b-9667-a8dc3d95346b" providerId="AD" clId="Web-{4EB8FC25-06D1-190C-0F1B-93C11ADCFCD7}" dt="2025-05-05T19:12:23.268" v="0"/>
      <pc:docMkLst>
        <pc:docMk/>
      </pc:docMkLst>
      <pc:sldChg chg="addAnim">
        <pc:chgData name="Molyneux, Tonje" userId="S::tonje.molyneux@ubc.ca::6c9ef9cb-ba26-4b8b-9667-a8dc3d95346b" providerId="AD" clId="Web-{4EB8FC25-06D1-190C-0F1B-93C11ADCFCD7}" dt="2025-05-05T19:12:23.268" v="0"/>
        <pc:sldMkLst>
          <pc:docMk/>
          <pc:sldMk cId="1360046836" sldId="1285"/>
        </pc:sldMkLst>
      </pc:sldChg>
    </pc:docChg>
  </pc:docChgLst>
  <pc:docChgLst>
    <pc:chgData name="Leung, Ada" userId="S::ada.leung@ubc.ca::1738e46e-9923-4578-be98-6914d3e70f43" providerId="AD" clId="Web-{34B50515-6D0B-4A69-34F1-7DFB9E365E2E}"/>
    <pc:docChg chg="modSld">
      <pc:chgData name="Leung, Ada" userId="S::ada.leung@ubc.ca::1738e46e-9923-4578-be98-6914d3e70f43" providerId="AD" clId="Web-{34B50515-6D0B-4A69-34F1-7DFB9E365E2E}" dt="2025-05-05T19:26:00.619" v="1"/>
      <pc:docMkLst>
        <pc:docMk/>
      </pc:docMkLst>
      <pc:sldChg chg="modAnim">
        <pc:chgData name="Leung, Ada" userId="S::ada.leung@ubc.ca::1738e46e-9923-4578-be98-6914d3e70f43" providerId="AD" clId="Web-{34B50515-6D0B-4A69-34F1-7DFB9E365E2E}" dt="2025-05-05T19:26:00.619" v="1"/>
        <pc:sldMkLst>
          <pc:docMk/>
          <pc:sldMk cId="1360046836" sldId="128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arlylearning.ubc.ca/app/uploads/2024/11/BC-MDI-Grade-678-Questionnaire-24-25.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ltLang="en-US" sz="1200" b="1" dirty="0"/>
              <a:t>GUIDANCE</a:t>
            </a:r>
            <a:endParaRPr lang="en-CA" alt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altLang="en-US" sz="1200" i="1" dirty="0"/>
              <a:t>Optional: </a:t>
            </a:r>
            <a:r>
              <a:rPr lang="en-CA" altLang="en-US" sz="1200" dirty="0"/>
              <a:t>Customize this slide with the instructor’s name and lesson delivery date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lt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altLang="en-US" sz="1200" dirty="0"/>
              <a:t>© </a:t>
            </a:r>
            <a:r>
              <a:rPr lang="en-CA" altLang="en-US" dirty="0"/>
              <a:t>2025</a:t>
            </a:r>
            <a:r>
              <a:rPr lang="en-CA" altLang="en-US" sz="1200" dirty="0"/>
              <a:t> Human Early Learning Partnership</a:t>
            </a:r>
          </a:p>
          <a:p>
            <a:endParaRPr lang="en-US" dirty="0"/>
          </a:p>
        </p:txBody>
      </p:sp>
      <p:sp>
        <p:nvSpPr>
          <p:cNvPr id="4" name="Slide Number Placeholder 3"/>
          <p:cNvSpPr>
            <a:spLocks noGrp="1"/>
          </p:cNvSpPr>
          <p:nvPr>
            <p:ph type="sldNum" sz="quarter" idx="5"/>
          </p:nvPr>
        </p:nvSpPr>
        <p:spPr/>
        <p:txBody>
          <a:bodyPr/>
          <a:lstStyle/>
          <a:p>
            <a:fld id="{0A620FC5-02E0-4B6C-8189-CBC4001344C0}" type="slidenum">
              <a:rPr lang="en-US" smtClean="0"/>
              <a:t>1</a:t>
            </a:fld>
            <a:endParaRPr lang="en-US"/>
          </a:p>
        </p:txBody>
      </p:sp>
    </p:spTree>
    <p:extLst>
      <p:ext uri="{BB962C8B-B14F-4D97-AF65-F5344CB8AC3E}">
        <p14:creationId xmlns:p14="http://schemas.microsoft.com/office/powerpoint/2010/main" val="1031756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C306FB12-31C7-3F2A-2EF8-8960D466A035}"/>
            </a:ext>
          </a:extLst>
        </p:cNvPr>
        <p:cNvGrpSpPr/>
        <p:nvPr/>
      </p:nvGrpSpPr>
      <p:grpSpPr>
        <a:xfrm>
          <a:off x="0" y="0"/>
          <a:ext cx="0" cy="0"/>
          <a:chOff x="0" y="0"/>
          <a:chExt cx="0" cy="0"/>
        </a:xfrm>
      </p:grpSpPr>
      <p:sp>
        <p:nvSpPr>
          <p:cNvPr id="130" name="Google Shape;130;p6:notes">
            <a:extLst>
              <a:ext uri="{FF2B5EF4-FFF2-40B4-BE49-F238E27FC236}">
                <a16:creationId xmlns:a16="http://schemas.microsoft.com/office/drawing/2014/main" id="{77AEB4CD-53D2-8585-1A87-7705B0FE3D1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6:notes">
            <a:extLst>
              <a:ext uri="{FF2B5EF4-FFF2-40B4-BE49-F238E27FC236}">
                <a16:creationId xmlns:a16="http://schemas.microsoft.com/office/drawing/2014/main" id="{09C25709-76F9-05D4-8A55-78B1893984F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i="0" dirty="0">
                <a:solidFill>
                  <a:schemeClr val="dk1"/>
                </a:solidFill>
                <a:latin typeface="Calibri"/>
                <a:ea typeface="Calibri"/>
                <a:cs typeface="Calibri"/>
                <a:sym typeface="Calibri"/>
              </a:rPr>
              <a:t>GUIDANCE</a:t>
            </a:r>
          </a:p>
          <a:p>
            <a:pPr marL="342900" lvl="0" indent="-342900">
              <a:buFont typeface="Symbol" pitchFamily="2" charset="2"/>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Read the directions to students.</a:t>
            </a:r>
            <a:endParaRPr lang="en-CA" sz="18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Symbol" pitchFamily="2" charset="2"/>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Distribute the Lesson 1 handout, one per student.</a:t>
            </a:r>
            <a:endParaRPr lang="en-CA" sz="18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Symbol" pitchFamily="2" charset="2"/>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Give students 5-7 mins. to complete the activity. Students who finish quickly can add details about each feature to their list.</a:t>
            </a:r>
            <a:endParaRPr lang="en-CA" sz="18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Symbol" pitchFamily="2" charset="2"/>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Animate in the list of five key features and have students check their work.</a:t>
            </a:r>
            <a:r>
              <a:rPr lang="en-CA" dirty="0">
                <a:effectLst/>
              </a:rPr>
              <a:t> </a:t>
            </a:r>
          </a:p>
          <a:p>
            <a:pPr marL="0" lvl="0" indent="0">
              <a:buFont typeface="Symbol" pitchFamily="2" charset="2"/>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altLang="en-US" sz="1200" dirty="0"/>
              <a:t>© </a:t>
            </a:r>
            <a:r>
              <a:rPr lang="en-CA" altLang="en-US" dirty="0"/>
              <a:t>2025</a:t>
            </a:r>
            <a:r>
              <a:rPr lang="en-CA" altLang="en-US" sz="1200" dirty="0"/>
              <a:t> Human Early Learning Partnership</a:t>
            </a:r>
          </a:p>
        </p:txBody>
      </p:sp>
      <p:sp>
        <p:nvSpPr>
          <p:cNvPr id="132" name="Google Shape;132;p6:notes">
            <a:extLst>
              <a:ext uri="{FF2B5EF4-FFF2-40B4-BE49-F238E27FC236}">
                <a16:creationId xmlns:a16="http://schemas.microsoft.com/office/drawing/2014/main" id="{D9439BBE-F3E0-4532-F273-66B98C77127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637495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CA" sz="1200" b="1" dirty="0"/>
              <a:t>GUIDANCE</a:t>
            </a:r>
            <a:endParaRPr dirty="0"/>
          </a:p>
          <a:p>
            <a:pPr marL="171450" lvl="0" indent="-171450" algn="l" rtl="0">
              <a:lnSpc>
                <a:spcPct val="100000"/>
              </a:lnSpc>
              <a:spcBef>
                <a:spcPts val="0"/>
              </a:spcBef>
              <a:spcAft>
                <a:spcPts val="0"/>
              </a:spcAft>
              <a:buSzPts val="1400"/>
              <a:buFont typeface="Arial" panose="020B0604020202020204" pitchFamily="34" charset="0"/>
              <a:buChar char="•"/>
            </a:pPr>
            <a:r>
              <a:rPr lang="en-US" sz="1200" dirty="0"/>
              <a:t>Tell students: </a:t>
            </a:r>
            <a:r>
              <a:rPr lang="en-US" sz="1200" b="1" dirty="0"/>
              <a:t>The MDI measures five areas or </a:t>
            </a:r>
            <a:r>
              <a:rPr lang="en-US" sz="1200" b="1" i="1" dirty="0"/>
              <a:t>dimensions</a:t>
            </a:r>
            <a:r>
              <a:rPr lang="en-US" sz="1200" b="1" dirty="0"/>
              <a:t> of growth and development that are strongly linked to well-being. They are: Physical Health and Well-Being, Connectedness, School Experiences, Use of Out-of-School Time, and Social &amp; Emotional Development. </a:t>
            </a:r>
          </a:p>
          <a:p>
            <a:pPr marL="171450" lvl="0" indent="-171450" algn="l" rtl="0">
              <a:lnSpc>
                <a:spcPct val="100000"/>
              </a:lnSpc>
              <a:spcBef>
                <a:spcPts val="0"/>
              </a:spcBef>
              <a:spcAft>
                <a:spcPts val="0"/>
              </a:spcAft>
              <a:buSzPts val="1400"/>
              <a:buFont typeface="Arial" panose="020B0604020202020204" pitchFamily="34" charset="0"/>
              <a:buChar char="•"/>
            </a:pPr>
            <a:r>
              <a:rPr lang="en-US" sz="1200" i="1" dirty="0"/>
              <a:t>Optional—</a:t>
            </a:r>
            <a:r>
              <a:rPr lang="en-US" sz="1200" i="0" dirty="0"/>
              <a:t>Expand on the topic: </a:t>
            </a:r>
            <a:r>
              <a:rPr lang="en-US" sz="1200" b="1" dirty="0"/>
              <a:t>Each dimension of the MDI is made up of individual measures (for example, the Connectedness Dimension of the MDI includes questions about the number of important adults at school, relationships with adults at home, and peer belonging). </a:t>
            </a:r>
            <a:r>
              <a:rPr lang="en-US" sz="1200" i="0" dirty="0"/>
              <a:t>Have students visit the website: </a:t>
            </a:r>
            <a:r>
              <a:rPr lang="en-US" sz="1200" dirty="0"/>
              <a:t>http://earlylearning.ubc.ca/mdi/</a:t>
            </a:r>
            <a:endParaRPr dirty="0"/>
          </a:p>
          <a:p>
            <a:pPr marL="0" lvl="0" indent="0" algn="l" rtl="0">
              <a:lnSpc>
                <a:spcPct val="100000"/>
              </a:lnSpc>
              <a:spcBef>
                <a:spcPts val="0"/>
              </a:spcBef>
              <a:spcAft>
                <a:spcPts val="0"/>
              </a:spcAft>
              <a:buSzPts val="1400"/>
              <a:buNone/>
            </a:pPr>
            <a:endParaRPr sz="1200" dirty="0"/>
          </a:p>
          <a:p>
            <a:pPr marL="0" lvl="1" defTabSz="911225" eaLnBrk="1" hangingPunct="1">
              <a:spcBef>
                <a:spcPct val="0"/>
              </a:spcBef>
            </a:pPr>
            <a:r>
              <a:rPr lang="en-CA" altLang="en-US" sz="1200" dirty="0"/>
              <a:t>© </a:t>
            </a:r>
            <a:r>
              <a:rPr lang="en-CA" altLang="en-US" dirty="0"/>
              <a:t>2025</a:t>
            </a:r>
            <a:r>
              <a:rPr lang="en-CA" altLang="en-US" sz="1200" dirty="0"/>
              <a:t> Human Early Learning Partnership</a:t>
            </a:r>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endParaRPr dirty="0"/>
          </a:p>
        </p:txBody>
      </p:sp>
      <p:sp>
        <p:nvSpPr>
          <p:cNvPr id="157" name="Google Shape;15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11</a:t>
            </a:fld>
            <a:endParaRPr>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a:extLst>
            <a:ext uri="{FF2B5EF4-FFF2-40B4-BE49-F238E27FC236}">
              <a16:creationId xmlns:a16="http://schemas.microsoft.com/office/drawing/2014/main" id="{57AAE998-0927-51C9-88DA-D2C878542712}"/>
            </a:ext>
          </a:extLst>
        </p:cNvPr>
        <p:cNvGrpSpPr/>
        <p:nvPr/>
      </p:nvGrpSpPr>
      <p:grpSpPr>
        <a:xfrm>
          <a:off x="0" y="0"/>
          <a:ext cx="0" cy="0"/>
          <a:chOff x="0" y="0"/>
          <a:chExt cx="0" cy="0"/>
        </a:xfrm>
      </p:grpSpPr>
      <p:sp>
        <p:nvSpPr>
          <p:cNvPr id="155" name="Google Shape;155;p9:notes">
            <a:extLst>
              <a:ext uri="{FF2B5EF4-FFF2-40B4-BE49-F238E27FC236}">
                <a16:creationId xmlns:a16="http://schemas.microsoft.com/office/drawing/2014/main" id="{114D4615-E23D-F2C9-8C93-93D22901CAD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9:notes">
            <a:extLst>
              <a:ext uri="{FF2B5EF4-FFF2-40B4-BE49-F238E27FC236}">
                <a16:creationId xmlns:a16="http://schemas.microsoft.com/office/drawing/2014/main" id="{47542D8C-349A-22D4-8A30-1C6EE9E57A6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CA" sz="1200" b="1" dirty="0"/>
              <a:t>GUIDANCE</a:t>
            </a:r>
            <a:endParaRPr dirty="0"/>
          </a:p>
          <a:p>
            <a:pPr marL="342900" lvl="0" indent="-342900">
              <a:buFont typeface="Symbol" pitchFamily="2" charset="2"/>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Have students number off from 1-5. Have all 1s gather in one area, all 2s, etc. until everyone is in one of the five dimension groups. </a:t>
            </a:r>
            <a:endParaRPr lang="en-CA" sz="18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Symbol" pitchFamily="2" charset="2"/>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Read the directions to students.</a:t>
            </a:r>
            <a:endParaRPr lang="en-CA" sz="18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Symbol" pitchFamily="2" charset="2"/>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Give students 5 mins. to work together to add examples of skills, experiences, and so on, that support growth and development in their dimension to the graphic organizer on their handouts. </a:t>
            </a:r>
            <a:endParaRPr lang="en-CA" sz="18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Symbol" pitchFamily="2" charset="2"/>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Have students move into five jigsaw groups, with one student from each dimension group represented (i.e., each group has a group 1 person, group 2 person, and so on).</a:t>
            </a:r>
            <a:endParaRPr lang="en-CA" sz="18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Symbol" pitchFamily="2" charset="2"/>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Have each group member share examples from their dimension with the rest of the group. Make sure students take notes to fill out the graphic organizer on their handout.</a:t>
            </a:r>
            <a:endParaRPr lang="en-CA" sz="18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Symbol" pitchFamily="2" charset="2"/>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If time allows, have students from each jigsaw group share their examples with the whole group.</a:t>
            </a:r>
            <a:r>
              <a:rPr lang="en-CA" dirty="0">
                <a:effectLst/>
              </a:rPr>
              <a:t> </a:t>
            </a:r>
          </a:p>
          <a:p>
            <a:pPr marL="0" lvl="0" indent="0">
              <a:buFont typeface="Symbol" pitchFamily="2" charset="2"/>
              <a:buNone/>
            </a:pPr>
            <a:endParaRPr sz="1200" dirty="0"/>
          </a:p>
          <a:p>
            <a:pPr marL="0" lvl="1" defTabSz="911225" eaLnBrk="1" hangingPunct="1">
              <a:spcBef>
                <a:spcPct val="0"/>
              </a:spcBef>
            </a:pPr>
            <a:r>
              <a:rPr lang="en-CA" altLang="en-US" sz="1200" dirty="0"/>
              <a:t>© </a:t>
            </a:r>
            <a:r>
              <a:rPr lang="en-CA" altLang="en-US" dirty="0"/>
              <a:t>2025</a:t>
            </a:r>
            <a:r>
              <a:rPr lang="en-CA" altLang="en-US" sz="1200" dirty="0"/>
              <a:t> Human Early Learning Partnership</a:t>
            </a:r>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endParaRPr dirty="0"/>
          </a:p>
        </p:txBody>
      </p:sp>
      <p:sp>
        <p:nvSpPr>
          <p:cNvPr id="157" name="Google Shape;157;p9:notes">
            <a:extLst>
              <a:ext uri="{FF2B5EF4-FFF2-40B4-BE49-F238E27FC236}">
                <a16:creationId xmlns:a16="http://schemas.microsoft.com/office/drawing/2014/main" id="{6757E9FF-5A43-DE7A-EB92-E980A4D681B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12</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82706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a:extLst>
            <a:ext uri="{FF2B5EF4-FFF2-40B4-BE49-F238E27FC236}">
              <a16:creationId xmlns:a16="http://schemas.microsoft.com/office/drawing/2014/main" id="{711D5003-F30D-E485-FBB8-98CF65DD21F4}"/>
            </a:ext>
          </a:extLst>
        </p:cNvPr>
        <p:cNvGrpSpPr/>
        <p:nvPr/>
      </p:nvGrpSpPr>
      <p:grpSpPr>
        <a:xfrm>
          <a:off x="0" y="0"/>
          <a:ext cx="0" cy="0"/>
          <a:chOff x="0" y="0"/>
          <a:chExt cx="0" cy="0"/>
        </a:xfrm>
      </p:grpSpPr>
      <p:sp>
        <p:nvSpPr>
          <p:cNvPr id="155" name="Google Shape;155;p9:notes">
            <a:extLst>
              <a:ext uri="{FF2B5EF4-FFF2-40B4-BE49-F238E27FC236}">
                <a16:creationId xmlns:a16="http://schemas.microsoft.com/office/drawing/2014/main" id="{CB41C906-C6AC-11B3-D4AA-8A4DF1F57D0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9:notes">
            <a:extLst>
              <a:ext uri="{FF2B5EF4-FFF2-40B4-BE49-F238E27FC236}">
                <a16:creationId xmlns:a16="http://schemas.microsoft.com/office/drawing/2014/main" id="{D241D0CB-0536-D8AF-B6FA-F5AAC63D4F4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CA" sz="1200" b="1" dirty="0"/>
              <a:t>GUIDANCE</a:t>
            </a:r>
            <a:endParaRPr dirty="0"/>
          </a:p>
          <a:p>
            <a:pPr marL="171450" indent="-171450">
              <a:buFont typeface="Arial" panose="020B0604020202020204" pitchFamily="34" charset="0"/>
              <a:buChar char="•"/>
            </a:pPr>
            <a:r>
              <a:rPr lang="en-US" sz="1200" dirty="0"/>
              <a:t>Tell students: </a:t>
            </a:r>
            <a:r>
              <a:rPr lang="en-US" sz="1200" b="1" dirty="0"/>
              <a:t>This table shows what topics are measured in each dimension. Compare this with the examples you and your groups came up with. How are they the same? How are they different? </a:t>
            </a:r>
            <a:r>
              <a:rPr lang="en-US" sz="1200" b="0" dirty="0"/>
              <a:t>Give students time to compare and think, then invite students to share their ideas. </a:t>
            </a:r>
            <a:r>
              <a:rPr lang="en-US" dirty="0"/>
              <a:t>If students are finding the language challenging, show them items from the </a:t>
            </a:r>
            <a:r>
              <a:rPr lang="en-US" u="sng" dirty="0">
                <a:hlinkClick r:id="rId3"/>
              </a:rPr>
              <a:t>survey</a:t>
            </a:r>
            <a:r>
              <a:rPr lang="en-US" dirty="0"/>
              <a:t> that are in child-friendly language.</a:t>
            </a:r>
          </a:p>
          <a:p>
            <a:pPr marL="171450" indent="-171450">
              <a:buFont typeface="Arial" panose="020B0604020202020204" pitchFamily="34" charset="0"/>
              <a:buChar char="•"/>
            </a:pPr>
            <a:r>
              <a:rPr lang="en-US" dirty="0"/>
              <a:t>Extension: Have students rank dimensions and/or examples within each dimension from most to least important to them personally or socially.</a:t>
            </a:r>
          </a:p>
          <a:p>
            <a:pPr marL="0" indent="0" defTabSz="911225"/>
            <a:endParaRPr lang="en-CA" dirty="0"/>
          </a:p>
          <a:p>
            <a:pPr marL="0" lvl="1" defTabSz="911225" eaLnBrk="1" hangingPunct="1">
              <a:spcBef>
                <a:spcPct val="0"/>
              </a:spcBef>
            </a:pPr>
            <a:r>
              <a:rPr lang="en-CA" altLang="en-US" sz="1200" dirty="0"/>
              <a:t>© </a:t>
            </a:r>
            <a:r>
              <a:rPr lang="en-CA" altLang="en-US" dirty="0"/>
              <a:t>2025</a:t>
            </a:r>
            <a:r>
              <a:rPr lang="en-CA" altLang="en-US" sz="1200" dirty="0"/>
              <a:t> Human Early Learning Partnership</a:t>
            </a:r>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SzPts val="1400"/>
              <a:buNone/>
            </a:pPr>
            <a:endParaRPr dirty="0"/>
          </a:p>
        </p:txBody>
      </p:sp>
      <p:sp>
        <p:nvSpPr>
          <p:cNvPr id="157" name="Google Shape;157;p9:notes">
            <a:extLst>
              <a:ext uri="{FF2B5EF4-FFF2-40B4-BE49-F238E27FC236}">
                <a16:creationId xmlns:a16="http://schemas.microsoft.com/office/drawing/2014/main" id="{33791B2B-DA88-3D46-369E-5D8CEEEF1EB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latin typeface="Calibri"/>
                <a:ea typeface="Calibri"/>
                <a:cs typeface="Calibri"/>
                <a:sym typeface="Calibri"/>
              </a:rPr>
              <a:t>13</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424067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4" name="Google Shape;22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1" i="0" dirty="0">
                <a:solidFill>
                  <a:schemeClr val="dk1"/>
                </a:solidFill>
                <a:latin typeface="Calibri"/>
                <a:ea typeface="Calibri"/>
                <a:cs typeface="Calibri"/>
                <a:sym typeface="Calibri"/>
              </a:rPr>
              <a:t>GUIDANCE</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sz="1200" b="0" i="0" dirty="0">
                <a:solidFill>
                  <a:schemeClr val="dk1"/>
                </a:solidFill>
                <a:latin typeface="Calibri"/>
                <a:ea typeface="Calibri"/>
                <a:cs typeface="Calibri"/>
                <a:sym typeface="Calibri"/>
              </a:rPr>
              <a:t>Tell students: </a:t>
            </a:r>
            <a:r>
              <a:rPr lang="en-US" sz="1200" b="1" i="0" dirty="0">
                <a:solidFill>
                  <a:schemeClr val="dk1"/>
                </a:solidFill>
                <a:latin typeface="Calibri"/>
                <a:ea typeface="Calibri"/>
                <a:cs typeface="Calibri"/>
                <a:sym typeface="Calibri"/>
              </a:rPr>
              <a:t>Today you learned about the Middle Years Development Instrument, or MDI, including its five key survey design features and the dimensions of growth and development it measures. The MDI is a great way for you to share your opinions about your life and experiences with adults so we can take action to make this school and community one where you can thrive. </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CA" sz="1800" dirty="0">
                <a:effectLst/>
                <a:latin typeface="Aptos" panose="020B0004020202020204" pitchFamily="34" charset="0"/>
                <a:ea typeface="Aptos" panose="020B0004020202020204" pitchFamily="34" charset="0"/>
                <a:cs typeface="Times New Roman" panose="02020603050405020304" pitchFamily="18" charset="0"/>
              </a:rPr>
              <a:t>(Optional) Invite students to complete the exit ticket before they transition to the next activity: Have students state out loud or record one or more of the dimensions measured in the MDI.</a:t>
            </a:r>
            <a:r>
              <a:rPr lang="en-CA" dirty="0">
                <a:effectLst/>
              </a:rPr>
              <a:t> </a:t>
            </a:r>
            <a:endParaRPr b="1" dirty="0"/>
          </a:p>
          <a:p>
            <a:pPr marL="0" lvl="0" indent="0" algn="l" rtl="0">
              <a:lnSpc>
                <a:spcPct val="100000"/>
              </a:lnSpc>
              <a:spcBef>
                <a:spcPts val="0"/>
              </a:spcBef>
              <a:spcAft>
                <a:spcPts val="0"/>
              </a:spcAft>
              <a:buSzPts val="1400"/>
              <a:buNone/>
            </a:pPr>
            <a:endParaRPr lang="en-US" dirty="0">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altLang="en-US" sz="1200" dirty="0"/>
              <a:t>© </a:t>
            </a:r>
            <a:r>
              <a:rPr lang="en-CA" altLang="en-US" dirty="0"/>
              <a:t>2025</a:t>
            </a:r>
            <a:r>
              <a:rPr lang="en-CA" altLang="en-US" sz="1200" dirty="0"/>
              <a:t> Human Early Learning Partnership</a:t>
            </a:r>
          </a:p>
          <a:p>
            <a:pPr marL="0" lvl="0" indent="0" algn="l" rtl="0">
              <a:lnSpc>
                <a:spcPct val="100000"/>
              </a:lnSpc>
              <a:spcBef>
                <a:spcPts val="0"/>
              </a:spcBef>
              <a:spcAft>
                <a:spcPts val="0"/>
              </a:spcAft>
              <a:buSzPts val="1400"/>
              <a:buNone/>
            </a:pPr>
            <a:endParaRPr dirty="0">
              <a:latin typeface="Calibri"/>
              <a:ea typeface="Calibri"/>
              <a:cs typeface="Calibri"/>
              <a:sym typeface="Calibri"/>
            </a:endParaRPr>
          </a:p>
        </p:txBody>
      </p:sp>
      <p:sp>
        <p:nvSpPr>
          <p:cNvPr id="225" name="Google Shape;22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600"/>
              <a:buNone/>
            </a:pPr>
            <a:fld id="{00000000-1234-1234-1234-123412341234}" type="slidenum">
              <a:rPr lang="en-US" sz="600">
                <a:solidFill>
                  <a:srgbClr val="000000"/>
                </a:solidFill>
                <a:latin typeface="Calibri"/>
                <a:ea typeface="Calibri"/>
                <a:cs typeface="Calibri"/>
                <a:sym typeface="Calibri"/>
              </a:rPr>
              <a:t>14</a:t>
            </a:fld>
            <a:endParaRPr sz="600">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9ADEC1AF-A9EF-66EA-FCB1-486DE8541484}"/>
            </a:ext>
          </a:extLst>
        </p:cNvPr>
        <p:cNvGrpSpPr/>
        <p:nvPr/>
      </p:nvGrpSpPr>
      <p:grpSpPr>
        <a:xfrm>
          <a:off x="0" y="0"/>
          <a:ext cx="0" cy="0"/>
          <a:chOff x="0" y="0"/>
          <a:chExt cx="0" cy="0"/>
        </a:xfrm>
      </p:grpSpPr>
      <p:sp>
        <p:nvSpPr>
          <p:cNvPr id="104" name="Google Shape;104;p3:notes">
            <a:extLst>
              <a:ext uri="{FF2B5EF4-FFF2-40B4-BE49-F238E27FC236}">
                <a16:creationId xmlns:a16="http://schemas.microsoft.com/office/drawing/2014/main" id="{7504EFF0-D48F-E5EE-9301-1078261F1AC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rgbClr val="000000"/>
                </a:solidFill>
                <a:latin typeface="Arial"/>
                <a:ea typeface="Arial"/>
                <a:cs typeface="Arial"/>
                <a:sym typeface="Arial"/>
              </a:rPr>
              <a:t>2</a:t>
            </a:fld>
            <a:endParaRPr sz="1200">
              <a:solidFill>
                <a:srgbClr val="000000"/>
              </a:solidFill>
              <a:latin typeface="Arial"/>
              <a:ea typeface="Arial"/>
              <a:cs typeface="Arial"/>
              <a:sym typeface="Arial"/>
            </a:endParaRPr>
          </a:p>
        </p:txBody>
      </p:sp>
      <p:sp>
        <p:nvSpPr>
          <p:cNvPr id="105" name="Google Shape;105;p3:notes">
            <a:extLst>
              <a:ext uri="{FF2B5EF4-FFF2-40B4-BE49-F238E27FC236}">
                <a16:creationId xmlns:a16="http://schemas.microsoft.com/office/drawing/2014/main" id="{36CDA9D5-CDFB-F28A-A4B2-9D6F9E281739}"/>
              </a:ext>
            </a:extLst>
          </p:cNvPr>
          <p:cNvSpPr>
            <a:spLocks noGrp="1" noRot="1" noChangeAspect="1"/>
          </p:cNvSpPr>
          <p:nvPr>
            <p:ph type="sldImg" idx="2"/>
          </p:nvPr>
        </p:nvSpPr>
        <p:spPr>
          <a:xfrm>
            <a:off x="396875" y="693738"/>
            <a:ext cx="6070600" cy="34163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06" name="Google Shape;106;p3:notes">
            <a:extLst>
              <a:ext uri="{FF2B5EF4-FFF2-40B4-BE49-F238E27FC236}">
                <a16:creationId xmlns:a16="http://schemas.microsoft.com/office/drawing/2014/main" id="{BAD6C13E-E0FC-B715-FC86-A95634CC4412}"/>
              </a:ext>
            </a:extLst>
          </p:cNvPr>
          <p:cNvSpPr txBox="1">
            <a:spLocks noGrp="1"/>
          </p:cNvSpPr>
          <p:nvPr>
            <p:ph type="body" idx="1"/>
          </p:nvPr>
        </p:nvSpPr>
        <p:spPr>
          <a:xfrm>
            <a:off x="236538" y="4330700"/>
            <a:ext cx="63500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CA" sz="1400" b="1" dirty="0"/>
              <a:t>GUIDANCE</a:t>
            </a:r>
          </a:p>
          <a:p>
            <a:pPr marL="0" lvl="0" indent="0" algn="l" rtl="0">
              <a:lnSpc>
                <a:spcPct val="100000"/>
              </a:lnSpc>
              <a:spcBef>
                <a:spcPts val="0"/>
              </a:spcBef>
              <a:spcAft>
                <a:spcPts val="0"/>
              </a:spcAft>
              <a:buSzPts val="1400"/>
              <a:buNone/>
            </a:pPr>
            <a:r>
              <a:rPr lang="en-CA" dirty="0"/>
              <a:t>Read the questions. Give students time to think, then invite a few students to share their ideas.</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endParaRPr sz="1400" dirty="0"/>
          </a:p>
          <a:p>
            <a:pPr marL="0" lvl="1" defTabSz="911225" eaLnBrk="1" hangingPunct="1">
              <a:spcBef>
                <a:spcPct val="0"/>
              </a:spcBef>
            </a:pPr>
            <a:r>
              <a:rPr lang="en-CA" altLang="en-US" sz="1400" dirty="0"/>
              <a:t>© 2025 Human Early Learning Partnership</a:t>
            </a:r>
          </a:p>
          <a:p>
            <a:pPr marL="0" lvl="0" indent="0" algn="l" rtl="0">
              <a:lnSpc>
                <a:spcPct val="100000"/>
              </a:lnSpc>
              <a:spcBef>
                <a:spcPts val="0"/>
              </a:spcBef>
              <a:spcAft>
                <a:spcPts val="0"/>
              </a:spcAft>
              <a:buSzPts val="1400"/>
              <a:buNone/>
            </a:pPr>
            <a:endParaRPr sz="1400" dirty="0"/>
          </a:p>
        </p:txBody>
      </p:sp>
    </p:spTree>
    <p:extLst>
      <p:ext uri="{BB962C8B-B14F-4D97-AF65-F5344CB8AC3E}">
        <p14:creationId xmlns:p14="http://schemas.microsoft.com/office/powerpoint/2010/main" val="1756992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a:extLst>
            <a:ext uri="{FF2B5EF4-FFF2-40B4-BE49-F238E27FC236}">
              <a16:creationId xmlns:a16="http://schemas.microsoft.com/office/drawing/2014/main" id="{4B60202D-75C8-0F1F-0D1D-3B548596FC50}"/>
            </a:ext>
          </a:extLst>
        </p:cNvPr>
        <p:cNvGrpSpPr/>
        <p:nvPr/>
      </p:nvGrpSpPr>
      <p:grpSpPr>
        <a:xfrm>
          <a:off x="0" y="0"/>
          <a:ext cx="0" cy="0"/>
          <a:chOff x="0" y="0"/>
          <a:chExt cx="0" cy="0"/>
        </a:xfrm>
      </p:grpSpPr>
      <p:sp>
        <p:nvSpPr>
          <p:cNvPr id="104" name="Google Shape;104;p3:notes">
            <a:extLst>
              <a:ext uri="{FF2B5EF4-FFF2-40B4-BE49-F238E27FC236}">
                <a16:creationId xmlns:a16="http://schemas.microsoft.com/office/drawing/2014/main" id="{45B90FBD-DE4E-0941-5F8C-4E28853FE0A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rgbClr val="000000"/>
                </a:solidFill>
                <a:latin typeface="Arial"/>
                <a:ea typeface="Arial"/>
                <a:cs typeface="Arial"/>
                <a:sym typeface="Arial"/>
              </a:rPr>
              <a:t>3</a:t>
            </a:fld>
            <a:endParaRPr sz="1200">
              <a:solidFill>
                <a:srgbClr val="000000"/>
              </a:solidFill>
              <a:latin typeface="Arial"/>
              <a:ea typeface="Arial"/>
              <a:cs typeface="Arial"/>
              <a:sym typeface="Arial"/>
            </a:endParaRPr>
          </a:p>
        </p:txBody>
      </p:sp>
      <p:sp>
        <p:nvSpPr>
          <p:cNvPr id="105" name="Google Shape;105;p3:notes">
            <a:extLst>
              <a:ext uri="{FF2B5EF4-FFF2-40B4-BE49-F238E27FC236}">
                <a16:creationId xmlns:a16="http://schemas.microsoft.com/office/drawing/2014/main" id="{83B415AB-BEE6-7EA4-C069-C5A11C6C4B97}"/>
              </a:ext>
            </a:extLst>
          </p:cNvPr>
          <p:cNvSpPr>
            <a:spLocks noGrp="1" noRot="1" noChangeAspect="1"/>
          </p:cNvSpPr>
          <p:nvPr>
            <p:ph type="sldImg" idx="2"/>
          </p:nvPr>
        </p:nvSpPr>
        <p:spPr>
          <a:xfrm>
            <a:off x="396875" y="693738"/>
            <a:ext cx="6070600" cy="34163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06" name="Google Shape;106;p3:notes">
            <a:extLst>
              <a:ext uri="{FF2B5EF4-FFF2-40B4-BE49-F238E27FC236}">
                <a16:creationId xmlns:a16="http://schemas.microsoft.com/office/drawing/2014/main" id="{9F3081E3-C57D-1662-9407-0F30C910ABCB}"/>
              </a:ext>
            </a:extLst>
          </p:cNvPr>
          <p:cNvSpPr txBox="1">
            <a:spLocks noGrp="1"/>
          </p:cNvSpPr>
          <p:nvPr>
            <p:ph type="body" idx="1"/>
          </p:nvPr>
        </p:nvSpPr>
        <p:spPr>
          <a:xfrm>
            <a:off x="236538" y="4330700"/>
            <a:ext cx="63500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CA" sz="1400" b="1" dirty="0"/>
              <a:t>GUIDANCE</a:t>
            </a:r>
          </a:p>
          <a:p>
            <a:pPr marL="0" lvl="0" indent="0" algn="l" rtl="0">
              <a:lnSpc>
                <a:spcPct val="100000"/>
              </a:lnSpc>
              <a:spcBef>
                <a:spcPts val="0"/>
              </a:spcBef>
              <a:spcAft>
                <a:spcPts val="0"/>
              </a:spcAft>
              <a:buSzPts val="1400"/>
              <a:buNone/>
            </a:pPr>
            <a:r>
              <a:rPr lang="en-CA" sz="1800" dirty="0">
                <a:effectLst/>
                <a:latin typeface="Aptos" panose="020B0004020202020204" pitchFamily="34" charset="0"/>
                <a:ea typeface="Aptos" panose="020B0004020202020204" pitchFamily="34" charset="0"/>
                <a:cs typeface="Times New Roman" panose="02020603050405020304" pitchFamily="18" charset="0"/>
              </a:rPr>
              <a:t>Tell students that Article 12 of the United Nations Convention on the Rights of a Child describes their right to give their opinion and be listened to by the adults around them. </a:t>
            </a:r>
          </a:p>
          <a:p>
            <a:pPr marL="0" indent="0"/>
            <a:r>
              <a:rPr lang="en-CA" sz="1800" dirty="0">
                <a:latin typeface="Aptos"/>
              </a:rPr>
              <a:t>Ask students how a survey could help them feel heard.</a:t>
            </a:r>
          </a:p>
          <a:p>
            <a:pPr marL="0" indent="0" defTabSz="911225"/>
            <a:endParaRPr lang="en-CA" sz="1400" dirty="0"/>
          </a:p>
          <a:p>
            <a:pPr marL="0" lvl="1" defTabSz="911225" eaLnBrk="1" hangingPunct="1">
              <a:spcBef>
                <a:spcPct val="0"/>
              </a:spcBef>
            </a:pPr>
            <a:r>
              <a:rPr lang="en-CA" altLang="en-US" sz="1400" dirty="0"/>
              <a:t>© 2025 Human Early Learning Partnership</a:t>
            </a:r>
          </a:p>
          <a:p>
            <a:pPr marL="0" lvl="0" indent="0" algn="l" rtl="0">
              <a:lnSpc>
                <a:spcPct val="100000"/>
              </a:lnSpc>
              <a:spcBef>
                <a:spcPts val="0"/>
              </a:spcBef>
              <a:spcAft>
                <a:spcPts val="0"/>
              </a:spcAft>
              <a:buSzPts val="1400"/>
              <a:buNone/>
            </a:pPr>
            <a:endParaRPr sz="1400" dirty="0"/>
          </a:p>
        </p:txBody>
      </p:sp>
    </p:spTree>
    <p:extLst>
      <p:ext uri="{BB962C8B-B14F-4D97-AF65-F5344CB8AC3E}">
        <p14:creationId xmlns:p14="http://schemas.microsoft.com/office/powerpoint/2010/main" val="2747659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CA" sz="1800" b="1" dirty="0">
                <a:effectLst/>
                <a:latin typeface="Aptos" panose="020B0004020202020204" pitchFamily="34" charset="0"/>
                <a:ea typeface="Aptos" panose="020B0004020202020204" pitchFamily="34" charset="0"/>
                <a:cs typeface="Times New Roman" panose="02020603050405020304" pitchFamily="18" charset="0"/>
              </a:rPr>
              <a:t>GUIDANCE</a:t>
            </a:r>
          </a:p>
          <a:p>
            <a:pPr marL="0" marR="0" lvl="0" indent="0" algn="l" rtl="0">
              <a:lnSpc>
                <a:spcPct val="100000"/>
              </a:lnSpc>
              <a:spcBef>
                <a:spcPts val="0"/>
              </a:spcBef>
              <a:spcAft>
                <a:spcPts val="0"/>
              </a:spcAft>
              <a:buClr>
                <a:schemeClr val="dk1"/>
              </a:buClr>
              <a:buSzPts val="1200"/>
              <a:buFont typeface="Calibri"/>
              <a:buNone/>
            </a:pPr>
            <a:r>
              <a:rPr lang="en-CA" sz="1800" b="0" dirty="0">
                <a:effectLst/>
                <a:latin typeface="Aptos" panose="020B0004020202020204" pitchFamily="34" charset="0"/>
                <a:ea typeface="Aptos" panose="020B0004020202020204" pitchFamily="34" charset="0"/>
                <a:cs typeface="Times New Roman" panose="02020603050405020304" pitchFamily="18" charset="0"/>
              </a:rPr>
              <a:t>Tell students: </a:t>
            </a:r>
            <a:r>
              <a:rPr lang="en-CA" sz="1800" b="1" dirty="0">
                <a:effectLst/>
                <a:latin typeface="Aptos" panose="020B0004020202020204" pitchFamily="34" charset="0"/>
                <a:ea typeface="Aptos" panose="020B0004020202020204" pitchFamily="34" charset="0"/>
                <a:cs typeface="Times New Roman" panose="02020603050405020304" pitchFamily="18" charset="0"/>
              </a:rPr>
              <a:t>Hearing directly from youth about their life, their experiences, and how they’re doing is important! Today you’re going to learn about one way we’re listening to your opinions about these important topics with the Middle Years Development Instrument or MDI.</a:t>
            </a:r>
            <a:r>
              <a:rPr lang="en-CA" dirty="0">
                <a:effectLst/>
              </a:rPr>
              <a:t> </a:t>
            </a:r>
          </a:p>
          <a:p>
            <a:pPr marL="0" marR="0" lvl="0" indent="0" algn="l" rtl="0">
              <a:lnSpc>
                <a:spcPct val="100000"/>
              </a:lnSpc>
              <a:spcBef>
                <a:spcPts val="0"/>
              </a:spcBef>
              <a:spcAft>
                <a:spcPts val="0"/>
              </a:spcAft>
              <a:buClr>
                <a:schemeClr val="dk1"/>
              </a:buClr>
              <a:buSzPts val="1200"/>
              <a:buFont typeface="Calibri"/>
              <a:buNone/>
            </a:pPr>
            <a:endParaRPr lang="en-US" sz="1200" dirty="0"/>
          </a:p>
          <a:p>
            <a:pPr marL="0" marR="0" lvl="0" indent="0" algn="l" rtl="0">
              <a:lnSpc>
                <a:spcPct val="100000"/>
              </a:lnSpc>
              <a:spcBef>
                <a:spcPts val="0"/>
              </a:spcBef>
              <a:spcAft>
                <a:spcPts val="0"/>
              </a:spcAft>
              <a:buClr>
                <a:schemeClr val="dk1"/>
              </a:buClr>
              <a:buSzPts val="1200"/>
              <a:buFont typeface="Calibri"/>
              <a:buNone/>
            </a:pPr>
            <a:r>
              <a:rPr lang="en-US" sz="1200" dirty="0"/>
              <a:t>© </a:t>
            </a:r>
            <a:r>
              <a:rPr lang="en-US" dirty="0"/>
              <a:t>2025</a:t>
            </a:r>
            <a:r>
              <a:rPr lang="en-US" sz="1200" dirty="0"/>
              <a:t> Human Early Learning Partnership</a:t>
            </a:r>
            <a:endParaRPr lang="en-US" dirty="0"/>
          </a:p>
          <a:p>
            <a:endParaRPr lang="en-US" dirty="0"/>
          </a:p>
        </p:txBody>
      </p:sp>
      <p:sp>
        <p:nvSpPr>
          <p:cNvPr id="4" name="Slide Number Placeholder 3"/>
          <p:cNvSpPr>
            <a:spLocks noGrp="1"/>
          </p:cNvSpPr>
          <p:nvPr>
            <p:ph type="sldNum" sz="quarter" idx="5"/>
          </p:nvPr>
        </p:nvSpPr>
        <p:spPr/>
        <p:txBody>
          <a:bodyPr/>
          <a:lstStyle/>
          <a:p>
            <a:fld id="{0A620FC5-02E0-4B6C-8189-CBC4001344C0}" type="slidenum">
              <a:rPr lang="en-US" smtClean="0"/>
              <a:t>4</a:t>
            </a:fld>
            <a:endParaRPr lang="en-US"/>
          </a:p>
        </p:txBody>
      </p:sp>
    </p:spTree>
    <p:extLst>
      <p:ext uri="{BB962C8B-B14F-4D97-AF65-F5344CB8AC3E}">
        <p14:creationId xmlns:p14="http://schemas.microsoft.com/office/powerpoint/2010/main" val="484095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rgbClr val="000000"/>
                </a:solidFill>
                <a:latin typeface="Arial"/>
                <a:ea typeface="Arial"/>
                <a:cs typeface="Arial"/>
                <a:sym typeface="Arial"/>
              </a:rPr>
              <a:t>5</a:t>
            </a:fld>
            <a:endParaRPr sz="1200">
              <a:solidFill>
                <a:srgbClr val="000000"/>
              </a:solidFill>
              <a:latin typeface="Arial"/>
              <a:ea typeface="Arial"/>
              <a:cs typeface="Arial"/>
              <a:sym typeface="Arial"/>
            </a:endParaRPr>
          </a:p>
        </p:txBody>
      </p:sp>
      <p:sp>
        <p:nvSpPr>
          <p:cNvPr id="105" name="Google Shape;105;p3:notes"/>
          <p:cNvSpPr>
            <a:spLocks noGrp="1" noRot="1" noChangeAspect="1"/>
          </p:cNvSpPr>
          <p:nvPr>
            <p:ph type="sldImg" idx="2"/>
          </p:nvPr>
        </p:nvSpPr>
        <p:spPr>
          <a:xfrm>
            <a:off x="396875" y="693738"/>
            <a:ext cx="6070600" cy="34163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06" name="Google Shape;106;p3:notes"/>
          <p:cNvSpPr txBox="1">
            <a:spLocks noGrp="1"/>
          </p:cNvSpPr>
          <p:nvPr>
            <p:ph type="body" idx="1"/>
          </p:nvPr>
        </p:nvSpPr>
        <p:spPr>
          <a:xfrm>
            <a:off x="236538" y="4330700"/>
            <a:ext cx="63500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CA" sz="1400" b="1" dirty="0"/>
              <a:t>GUIDANCE</a:t>
            </a:r>
            <a:endParaRPr dirty="0"/>
          </a:p>
          <a:p>
            <a:pPr marL="285750" lvl="0" indent="-285750" algn="l" rtl="0">
              <a:lnSpc>
                <a:spcPct val="100000"/>
              </a:lnSpc>
              <a:spcBef>
                <a:spcPts val="0"/>
              </a:spcBef>
              <a:spcAft>
                <a:spcPts val="0"/>
              </a:spcAft>
              <a:buSzPts val="1400"/>
              <a:buFont typeface="Arial" panose="020B0604020202020204" pitchFamily="34" charset="0"/>
              <a:buChar char="•"/>
            </a:pPr>
            <a:r>
              <a:rPr lang="en-CA" sz="1800" dirty="0">
                <a:effectLst/>
                <a:latin typeface="Aptos" panose="020B0004020202020204" pitchFamily="34" charset="0"/>
                <a:ea typeface="Aptos" panose="020B0004020202020204" pitchFamily="34" charset="0"/>
                <a:cs typeface="Times New Roman" panose="02020603050405020304" pitchFamily="18" charset="0"/>
              </a:rPr>
              <a:t>Tell students: </a:t>
            </a:r>
            <a:r>
              <a:rPr lang="en-CA" sz="1800" b="1" dirty="0">
                <a:effectLst/>
                <a:latin typeface="Aptos" panose="020B0004020202020204" pitchFamily="34" charset="0"/>
                <a:ea typeface="Aptos" panose="020B0004020202020204" pitchFamily="34" charset="0"/>
                <a:cs typeface="Times New Roman" panose="02020603050405020304" pitchFamily="18" charset="0"/>
              </a:rPr>
              <a:t>There are several key features of the MDI’s survey design that make it a great way to learn your opinions. First, it’s a self-report survey. That means it’s completed by YOU!</a:t>
            </a:r>
          </a:p>
          <a:p>
            <a:pPr marL="285750" lvl="0" indent="-285750" algn="l" rtl="0">
              <a:lnSpc>
                <a:spcPct val="100000"/>
              </a:lnSpc>
              <a:spcBef>
                <a:spcPts val="0"/>
              </a:spcBef>
              <a:spcAft>
                <a:spcPts val="0"/>
              </a:spcAft>
              <a:buSzPts val="1400"/>
              <a:buFont typeface="Arial" panose="020B0604020202020204" pitchFamily="34" charset="0"/>
              <a:buChar char="•"/>
            </a:pPr>
            <a:r>
              <a:rPr lang="en-US" i="1" dirty="0"/>
              <a:t>Optional—</a:t>
            </a:r>
            <a:r>
              <a:rPr lang="en-US" dirty="0"/>
              <a:t>Expand on this topic: </a:t>
            </a:r>
            <a:r>
              <a:rPr lang="en-US" b="1" dirty="0"/>
              <a:t>The MDI is a survey completed by students (that’s what makes it a self-report -- teachers or other adults are not filling out surveys about their students). Students in Grades 4 through 8 complete the MDI during class time, under supervision of an educator such as a teacher, counsellor, or principal. Previous research has found that responses from children in grade 4 and above are as reliable and valid as responses from adults.</a:t>
            </a:r>
            <a:endParaRPr b="1"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Further Reading on the validity of children’s self-report:</a:t>
            </a:r>
            <a:endParaRPr dirty="0"/>
          </a:p>
          <a:p>
            <a:pPr marL="0" lvl="0" indent="0" algn="l" rtl="0">
              <a:lnSpc>
                <a:spcPct val="100000"/>
              </a:lnSpc>
              <a:spcBef>
                <a:spcPts val="0"/>
              </a:spcBef>
              <a:spcAft>
                <a:spcPts val="0"/>
              </a:spcAft>
              <a:buSzPts val="1400"/>
              <a:buNone/>
            </a:pPr>
            <a:r>
              <a:rPr lang="en-US" dirty="0"/>
              <a:t> </a:t>
            </a:r>
            <a:endParaRPr dirty="0"/>
          </a:p>
          <a:p>
            <a:pPr marL="0" lvl="0" indent="0" algn="l" rtl="0">
              <a:lnSpc>
                <a:spcPct val="100000"/>
              </a:lnSpc>
              <a:spcBef>
                <a:spcPts val="0"/>
              </a:spcBef>
              <a:spcAft>
                <a:spcPts val="0"/>
              </a:spcAft>
              <a:buSzPts val="1400"/>
              <a:buNone/>
            </a:pPr>
            <a:r>
              <a:rPr lang="en-US" dirty="0"/>
              <a:t>Schonert-Reichl, K., </a:t>
            </a:r>
            <a:r>
              <a:rPr lang="en-US" dirty="0" err="1"/>
              <a:t>Guhn</a:t>
            </a:r>
            <a:r>
              <a:rPr lang="en-US" dirty="0"/>
              <a:t>, M., </a:t>
            </a:r>
            <a:r>
              <a:rPr lang="en-US" dirty="0" err="1"/>
              <a:t>Gadermann</a:t>
            </a:r>
            <a:r>
              <a:rPr lang="en-US" dirty="0"/>
              <a:t>, A., Hymel, S., Sweiss, L., &amp; Hertzman, C. (2013). Development and validation of the Middle Years Development Instrument (MDI): Assessing children’s well-being and assets across multiple contexts. Social Indicators Research, 114(2): 345-369.</a:t>
            </a:r>
            <a:endParaRPr dirty="0"/>
          </a:p>
          <a:p>
            <a:pPr marL="0" lvl="0" indent="0" algn="l" rtl="0">
              <a:lnSpc>
                <a:spcPct val="100000"/>
              </a:lnSpc>
              <a:spcBef>
                <a:spcPts val="0"/>
              </a:spcBef>
              <a:spcAft>
                <a:spcPts val="0"/>
              </a:spcAft>
              <a:buSzPts val="1400"/>
              <a:buNone/>
            </a:pPr>
            <a:r>
              <a:rPr lang="en-US" dirty="0"/>
              <a:t> </a:t>
            </a:r>
            <a:endParaRPr dirty="0"/>
          </a:p>
          <a:p>
            <a:pPr marL="0" lvl="0" indent="0" algn="l" rtl="0">
              <a:lnSpc>
                <a:spcPct val="100000"/>
              </a:lnSpc>
              <a:spcBef>
                <a:spcPts val="0"/>
              </a:spcBef>
              <a:spcAft>
                <a:spcPts val="0"/>
              </a:spcAft>
              <a:buSzPts val="1400"/>
              <a:buNone/>
            </a:pPr>
            <a:r>
              <a:rPr lang="en-US" dirty="0"/>
              <a:t>Varni, J. , Limbers, C. , &amp; Burwinkle, T.(2007). How young can children reliably and validly self-report their health-related quality of life?: An analysis of 8,591 children across age subgroups with the </a:t>
            </a:r>
            <a:r>
              <a:rPr lang="en-US" dirty="0" err="1"/>
              <a:t>PedsQL</a:t>
            </a:r>
            <a:r>
              <a:rPr lang="en-US" dirty="0"/>
              <a:t>™ 4.0 Generic Core Scales. Health and Quality of Life Outcomes, 5(1): 1-13.</a:t>
            </a:r>
            <a:endParaRPr dirty="0"/>
          </a:p>
          <a:p>
            <a:pPr marL="0" lvl="0" indent="0" algn="l" rtl="0">
              <a:lnSpc>
                <a:spcPct val="100000"/>
              </a:lnSpc>
              <a:spcBef>
                <a:spcPts val="0"/>
              </a:spcBef>
              <a:spcAft>
                <a:spcPts val="0"/>
              </a:spcAft>
              <a:buSzPts val="1400"/>
              <a:buNone/>
            </a:pPr>
            <a:endParaRPr sz="1400" b="1" dirty="0"/>
          </a:p>
          <a:p>
            <a:pPr marL="0" lvl="0" indent="0" algn="l" rtl="0">
              <a:lnSpc>
                <a:spcPct val="100000"/>
              </a:lnSpc>
              <a:spcBef>
                <a:spcPts val="0"/>
              </a:spcBef>
              <a:spcAft>
                <a:spcPts val="0"/>
              </a:spcAft>
              <a:buSzPts val="1400"/>
              <a:buNone/>
            </a:pPr>
            <a:r>
              <a:rPr lang="en-US" sz="1400" dirty="0"/>
              <a:t>http://earlylearning.ubc.ca/mdi/</a:t>
            </a:r>
            <a:endParaRPr dirty="0"/>
          </a:p>
          <a:p>
            <a:pPr marL="0" lvl="0" indent="0" algn="l" rtl="0">
              <a:lnSpc>
                <a:spcPct val="100000"/>
              </a:lnSpc>
              <a:spcBef>
                <a:spcPts val="0"/>
              </a:spcBef>
              <a:spcAft>
                <a:spcPts val="0"/>
              </a:spcAft>
              <a:buSzPts val="1400"/>
              <a:buNone/>
            </a:pPr>
            <a:endParaRPr sz="1400" dirty="0"/>
          </a:p>
          <a:p>
            <a:pPr marL="0" lvl="1" defTabSz="911225" eaLnBrk="1" hangingPunct="1">
              <a:spcBef>
                <a:spcPct val="0"/>
              </a:spcBef>
            </a:pPr>
            <a:r>
              <a:rPr lang="en-CA" altLang="en-US" sz="1400" dirty="0"/>
              <a:t>© 2025 Human Early Learning Partnership</a:t>
            </a:r>
          </a:p>
          <a:p>
            <a:pPr marL="0" lvl="0" indent="0" algn="l" rtl="0">
              <a:lnSpc>
                <a:spcPct val="100000"/>
              </a:lnSpc>
              <a:spcBef>
                <a:spcPts val="0"/>
              </a:spcBef>
              <a:spcAft>
                <a:spcPts val="0"/>
              </a:spcAft>
              <a:buSzPts val="1400"/>
              <a:buNone/>
            </a:pPr>
            <a:endParaRPr sz="14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CA" sz="1200" b="1" i="0" dirty="0">
                <a:solidFill>
                  <a:schemeClr val="dk1"/>
                </a:solidFill>
                <a:latin typeface="Calibri"/>
                <a:ea typeface="Calibri"/>
                <a:cs typeface="Calibri"/>
                <a:sym typeface="Calibri"/>
              </a:rPr>
              <a:t>GUIDANCE</a:t>
            </a:r>
          </a:p>
          <a:p>
            <a:pPr marL="171450" lvl="0" indent="-171450" algn="l" rtl="0">
              <a:lnSpc>
                <a:spcPct val="100000"/>
              </a:lnSpc>
              <a:spcBef>
                <a:spcPts val="0"/>
              </a:spcBef>
              <a:spcAft>
                <a:spcPts val="0"/>
              </a:spcAft>
              <a:buSzPts val="1400"/>
              <a:buFont typeface="Arial" panose="020B0604020202020204" pitchFamily="34" charset="0"/>
              <a:buChar char="•"/>
            </a:pPr>
            <a:r>
              <a:rPr lang="en-CA" dirty="0"/>
              <a:t>Tell students: </a:t>
            </a:r>
            <a:r>
              <a:rPr lang="en-CA" sz="1800" b="1" dirty="0">
                <a:effectLst/>
                <a:latin typeface="Aptos" panose="020B0004020202020204" pitchFamily="34" charset="0"/>
                <a:ea typeface="Aptos" panose="020B0004020202020204" pitchFamily="34" charset="0"/>
                <a:cs typeface="Times New Roman" panose="02020603050405020304" pitchFamily="18" charset="0"/>
              </a:rPr>
              <a:t>Second, the MDI’s questions focus on strengths and the positive aspects of your lives. They give you a chance to think about these and share your reflections with adults, often for the first time.</a:t>
            </a:r>
            <a:r>
              <a:rPr lang="en-CA" sz="2800" dirty="0">
                <a:effectLst/>
              </a:rPr>
              <a:t> </a:t>
            </a:r>
            <a:r>
              <a:rPr lang="en-CA" dirty="0">
                <a:effectLst/>
              </a:rPr>
              <a:t> </a:t>
            </a:r>
          </a:p>
          <a:p>
            <a:pPr marL="171450" lvl="0" indent="-171450" algn="l" rtl="0">
              <a:lnSpc>
                <a:spcPct val="100000"/>
              </a:lnSpc>
              <a:spcBef>
                <a:spcPts val="0"/>
              </a:spcBef>
              <a:spcAft>
                <a:spcPts val="0"/>
              </a:spcAft>
              <a:buSzPts val="1400"/>
              <a:buFont typeface="Arial" panose="020B0604020202020204" pitchFamily="34" charset="0"/>
              <a:buChar char="•"/>
            </a:pPr>
            <a:r>
              <a:rPr lang="en-CA" i="1" dirty="0">
                <a:effectLst/>
              </a:rPr>
              <a:t>Optional—</a:t>
            </a:r>
            <a:r>
              <a:rPr lang="en-CA" i="0" dirty="0">
                <a:effectLst/>
              </a:rPr>
              <a:t>Expand on this topic: </a:t>
            </a:r>
            <a:r>
              <a:rPr lang="en-US" sz="1200" b="0" i="0" dirty="0">
                <a:solidFill>
                  <a:schemeClr val="dk1"/>
                </a:solidFill>
                <a:latin typeface="Calibri"/>
                <a:ea typeface="Calibri"/>
                <a:cs typeface="Calibri"/>
                <a:sym typeface="Calibri"/>
              </a:rPr>
              <a:t>The MDI is not a rating tool or a report card. Information from the MDI can help schools and communities understand where their students are already strong and point the way to growing even stronger. </a:t>
            </a:r>
            <a:r>
              <a:rPr lang="en-US" sz="1200" dirty="0"/>
              <a:t>The MDI can help adults understand areas that have great significance in children’s lives, beyond schoolwork and academics. </a:t>
            </a:r>
            <a:r>
              <a:rPr lang="en-US" dirty="0"/>
              <a:t>By reviewing and sharing MDI results, teachers, principals, and other people who make decisions at school and in the community can better understand the opinions and concerns of their children. Also, decision-makers can be more informed and better prepared to move toward actions that will create supportive environments where children can thrive.</a:t>
            </a:r>
            <a:endParaRPr dirty="0"/>
          </a:p>
          <a:p>
            <a:pPr marL="0" lvl="0" indent="0" algn="l" rtl="0">
              <a:lnSpc>
                <a:spcPct val="100000"/>
              </a:lnSpc>
              <a:spcBef>
                <a:spcPts val="0"/>
              </a:spcBef>
              <a:spcAft>
                <a:spcPts val="0"/>
              </a:spcAft>
              <a:buSzPts val="1400"/>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altLang="en-US" sz="1200" dirty="0"/>
              <a:t>© </a:t>
            </a:r>
            <a:r>
              <a:rPr lang="en-CA" altLang="en-US" dirty="0"/>
              <a:t>2025</a:t>
            </a:r>
            <a:r>
              <a:rPr lang="en-CA" altLang="en-US" sz="1200" dirty="0"/>
              <a:t> Human Early Learning Partnership</a:t>
            </a: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115" name="Google Shape;11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GUIDANCE</a:t>
            </a:r>
          </a:p>
          <a:p>
            <a:pPr marL="171450" lvl="0" indent="-171450" algn="l" rtl="0">
              <a:lnSpc>
                <a:spcPct val="100000"/>
              </a:lnSpc>
              <a:spcBef>
                <a:spcPts val="0"/>
              </a:spcBef>
              <a:spcAft>
                <a:spcPts val="0"/>
              </a:spcAft>
              <a:buSzPts val="1400"/>
              <a:buFont typeface="Arial" panose="020B0604020202020204" pitchFamily="34" charset="0"/>
              <a:buChar char="•"/>
            </a:pPr>
            <a:r>
              <a:rPr lang="en-CA" sz="1800" dirty="0">
                <a:effectLst/>
                <a:latin typeface="Aptos" panose="020B0004020202020204" pitchFamily="34" charset="0"/>
                <a:ea typeface="Aptos" panose="020B0004020202020204" pitchFamily="34" charset="0"/>
                <a:cs typeface="Times New Roman" panose="02020603050405020304" pitchFamily="18" charset="0"/>
              </a:rPr>
              <a:t>Tell students: </a:t>
            </a:r>
            <a:r>
              <a:rPr lang="en-CA" sz="1800" b="1" dirty="0">
                <a:effectLst/>
                <a:latin typeface="Aptos" panose="020B0004020202020204" pitchFamily="34" charset="0"/>
                <a:ea typeface="Aptos" panose="020B0004020202020204" pitchFamily="34" charset="0"/>
                <a:cs typeface="Times New Roman" panose="02020603050405020304" pitchFamily="18" charset="0"/>
              </a:rPr>
              <a:t>The MDI is a population-based survey. That means it provides data on groups, not individuals. It helps us see patterns across a school community or district.</a:t>
            </a:r>
            <a:r>
              <a:rPr lang="en-CA" dirty="0">
                <a:effectLst/>
              </a:rPr>
              <a:t> </a:t>
            </a:r>
            <a:endParaRPr lang="en-US" b="1" dirty="0">
              <a:effectLst/>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0" i="1" dirty="0">
                <a:effectLst/>
              </a:rPr>
              <a:t>Optional—</a:t>
            </a:r>
            <a:r>
              <a:rPr lang="en-US" b="0" i="0" dirty="0">
                <a:effectLst/>
              </a:rPr>
              <a:t>Expand on this topic: </a:t>
            </a:r>
            <a:r>
              <a:rPr lang="en-US" b="1" i="0" dirty="0">
                <a:effectLst/>
              </a:rPr>
              <a:t>P</a:t>
            </a:r>
            <a:r>
              <a:rPr lang="en-US" b="1" dirty="0"/>
              <a:t>opulation-based survey which means that all students in a school district are invited to take the survey. </a:t>
            </a:r>
            <a:r>
              <a:rPr lang="en-US" sz="1200" b="1" i="0" dirty="0">
                <a:solidFill>
                  <a:schemeClr val="dk1"/>
                </a:solidFill>
                <a:latin typeface="Calibri"/>
                <a:ea typeface="Calibri"/>
                <a:cs typeface="Calibri"/>
                <a:sym typeface="Calibri"/>
              </a:rPr>
              <a:t>While individual students complete the MDI, the results are not used to evaluate or grade individual children. The results are not used to rank teachers, </a:t>
            </a:r>
            <a:r>
              <a:rPr lang="en-US" sz="1200" b="1" i="0" dirty="0" err="1">
                <a:solidFill>
                  <a:schemeClr val="dk1"/>
                </a:solidFill>
                <a:latin typeface="Calibri"/>
                <a:ea typeface="Calibri"/>
                <a:cs typeface="Calibri"/>
                <a:sym typeface="Calibri"/>
              </a:rPr>
              <a:t>neighbourhoods</a:t>
            </a:r>
            <a:r>
              <a:rPr lang="en-US" sz="1200" b="1" i="0" dirty="0">
                <a:solidFill>
                  <a:schemeClr val="dk1"/>
                </a:solidFill>
                <a:latin typeface="Calibri"/>
                <a:ea typeface="Calibri"/>
                <a:cs typeface="Calibri"/>
                <a:sym typeface="Calibri"/>
              </a:rPr>
              <a:t>, schools, or school districts either. The value of MDI data lies not in measuring the strengths and needs of one student or one class, but in seeing patterns across a community or district, and across time for groups of children during middle childhood. </a:t>
            </a:r>
            <a:r>
              <a:rPr lang="en-US" b="1" dirty="0"/>
              <a:t>The results from the MDI: </a:t>
            </a:r>
            <a:endParaRPr b="1" dirty="0"/>
          </a:p>
          <a:p>
            <a:pPr marL="628650" lvl="1" indent="-171450" algn="l" rtl="0">
              <a:lnSpc>
                <a:spcPct val="100000"/>
              </a:lnSpc>
              <a:spcBef>
                <a:spcPts val="0"/>
              </a:spcBef>
              <a:spcAft>
                <a:spcPts val="0"/>
              </a:spcAft>
              <a:buClr>
                <a:schemeClr val="dk1"/>
              </a:buClr>
              <a:buSzPts val="1200"/>
              <a:buFont typeface="Arial"/>
              <a:buChar char="•"/>
            </a:pPr>
            <a:r>
              <a:rPr lang="en-US" b="1" dirty="0"/>
              <a:t>Tell us only about groups, so a grade (not a class) at the school, </a:t>
            </a:r>
            <a:r>
              <a:rPr lang="en-US" b="1" dirty="0" err="1"/>
              <a:t>neighbourhoods</a:t>
            </a:r>
            <a:r>
              <a:rPr lang="en-US" b="1" dirty="0"/>
              <a:t>, or broader geographic regions such as a school district and the communities within it.</a:t>
            </a:r>
            <a:endParaRPr b="1" dirty="0"/>
          </a:p>
          <a:p>
            <a:pPr marL="628650" lvl="1" indent="-171450" algn="l" rtl="0">
              <a:lnSpc>
                <a:spcPct val="100000"/>
              </a:lnSpc>
              <a:spcBef>
                <a:spcPts val="0"/>
              </a:spcBef>
              <a:spcAft>
                <a:spcPts val="0"/>
              </a:spcAft>
              <a:buClr>
                <a:schemeClr val="dk1"/>
              </a:buClr>
              <a:buSzPts val="1200"/>
              <a:buFont typeface="Arial"/>
              <a:buChar char="•"/>
            </a:pPr>
            <a:r>
              <a:rPr lang="en-US" b="1" dirty="0"/>
              <a:t>Allow us to understand the well-being of groups of children (in a school, community, or school district).</a:t>
            </a:r>
            <a:endParaRPr b="1" dirty="0"/>
          </a:p>
          <a:p>
            <a:pPr marL="628650" lvl="1" indent="-171450" algn="l" rtl="0">
              <a:lnSpc>
                <a:spcPct val="100000"/>
              </a:lnSpc>
              <a:spcBef>
                <a:spcPts val="0"/>
              </a:spcBef>
              <a:spcAft>
                <a:spcPts val="0"/>
              </a:spcAft>
              <a:buClr>
                <a:schemeClr val="dk1"/>
              </a:buClr>
              <a:buSzPts val="1200"/>
              <a:buFont typeface="Arial"/>
              <a:buChar char="•"/>
            </a:pPr>
            <a:r>
              <a:rPr lang="en-US" b="1" dirty="0"/>
              <a:t>Are not used to evaluate individual students.</a:t>
            </a:r>
            <a:endParaRPr b="1" dirty="0"/>
          </a:p>
          <a:p>
            <a:pPr marL="628650" lvl="1" indent="-171450" algn="l" rtl="0">
              <a:lnSpc>
                <a:spcPct val="100000"/>
              </a:lnSpc>
              <a:spcBef>
                <a:spcPts val="0"/>
              </a:spcBef>
              <a:spcAft>
                <a:spcPts val="0"/>
              </a:spcAft>
              <a:buClr>
                <a:schemeClr val="dk1"/>
              </a:buClr>
              <a:buSzPts val="1200"/>
              <a:buFont typeface="Arial"/>
              <a:buChar char="•"/>
            </a:pPr>
            <a:r>
              <a:rPr lang="en-US" b="1" dirty="0"/>
              <a:t>Are not used to evaluate teachers or schools.</a:t>
            </a:r>
            <a:endParaRPr b="1" dirty="0"/>
          </a:p>
          <a:p>
            <a:pPr marL="0" lvl="0" indent="0" algn="l" rtl="0">
              <a:lnSpc>
                <a:spcPct val="100000"/>
              </a:lnSpc>
              <a:spcBef>
                <a:spcPts val="0"/>
              </a:spcBef>
              <a:spcAft>
                <a:spcPts val="0"/>
              </a:spcAft>
              <a:buSzPts val="1400"/>
              <a:buNone/>
            </a:pPr>
            <a:endParaRPr b="0" dirty="0"/>
          </a:p>
          <a:p>
            <a:pPr marL="0" lvl="1" defTabSz="911225" eaLnBrk="1" hangingPunct="1">
              <a:spcBef>
                <a:spcPct val="0"/>
              </a:spcBef>
            </a:pPr>
            <a:r>
              <a:rPr lang="en-CA" altLang="en-US" sz="1200" dirty="0"/>
              <a:t>© </a:t>
            </a:r>
            <a:r>
              <a:rPr lang="en-CA" altLang="en-US" dirty="0"/>
              <a:t>2025</a:t>
            </a:r>
            <a:r>
              <a:rPr lang="en-CA" altLang="en-US" sz="1200" dirty="0"/>
              <a:t> Human Early Learning Partnership</a:t>
            </a:r>
          </a:p>
          <a:p>
            <a:pPr marL="0" lvl="0" indent="0" algn="l" rtl="0">
              <a:lnSpc>
                <a:spcPct val="100000"/>
              </a:lnSpc>
              <a:spcBef>
                <a:spcPts val="0"/>
              </a:spcBef>
              <a:spcAft>
                <a:spcPts val="0"/>
              </a:spcAft>
              <a:buSzPts val="1400"/>
              <a:buNone/>
            </a:pPr>
            <a:endParaRPr dirty="0"/>
          </a:p>
        </p:txBody>
      </p:sp>
      <p:sp>
        <p:nvSpPr>
          <p:cNvPr id="124" name="Google Shape;12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i="0" dirty="0">
                <a:solidFill>
                  <a:schemeClr val="dk1"/>
                </a:solidFill>
                <a:latin typeface="Calibri"/>
                <a:ea typeface="Calibri"/>
                <a:cs typeface="Calibri"/>
                <a:sym typeface="Calibri"/>
              </a:rPr>
              <a:t>GUIDANCE</a:t>
            </a:r>
          </a:p>
          <a:p>
            <a:pPr marL="171450" lvl="0" indent="-171450" algn="l" rtl="0">
              <a:lnSpc>
                <a:spcPct val="100000"/>
              </a:lnSpc>
              <a:spcBef>
                <a:spcPts val="0"/>
              </a:spcBef>
              <a:spcAft>
                <a:spcPts val="0"/>
              </a:spcAft>
              <a:buSzPts val="1400"/>
              <a:buFont typeface="Arial" panose="020B0604020202020204" pitchFamily="34" charset="0"/>
              <a:buChar char="•"/>
            </a:pPr>
            <a:r>
              <a:rPr lang="en-US" sz="1200" b="0" i="0" dirty="0">
                <a:solidFill>
                  <a:schemeClr val="dk1"/>
                </a:solidFill>
                <a:latin typeface="Calibri"/>
                <a:ea typeface="Calibri"/>
                <a:cs typeface="Calibri"/>
                <a:sym typeface="Calibri"/>
              </a:rPr>
              <a:t>Tell students: </a:t>
            </a:r>
            <a:r>
              <a:rPr lang="en-US" sz="1200" b="1" i="0" dirty="0">
                <a:solidFill>
                  <a:schemeClr val="dk1"/>
                </a:solidFill>
                <a:latin typeface="Calibri"/>
                <a:ea typeface="Calibri"/>
                <a:cs typeface="Calibri"/>
                <a:sym typeface="Calibri"/>
              </a:rPr>
              <a:t>Fourth, the skills and habits measured by the MDI are things that you can learn and strengthen right now. So, what we learn from the MDI data helps us take action and make changes to support your learning and development. </a:t>
            </a:r>
          </a:p>
          <a:p>
            <a:pPr marL="171450" lvl="0" indent="-171450" algn="l" rtl="0">
              <a:lnSpc>
                <a:spcPct val="100000"/>
              </a:lnSpc>
              <a:spcBef>
                <a:spcPts val="0"/>
              </a:spcBef>
              <a:spcAft>
                <a:spcPts val="0"/>
              </a:spcAft>
              <a:buSzPts val="1400"/>
              <a:buFont typeface="Arial" panose="020B0604020202020204" pitchFamily="34" charset="0"/>
              <a:buChar char="•"/>
            </a:pPr>
            <a:r>
              <a:rPr lang="en-US" sz="1200" b="0" i="1" dirty="0">
                <a:solidFill>
                  <a:schemeClr val="dk1"/>
                </a:solidFill>
                <a:latin typeface="Calibri"/>
                <a:ea typeface="Calibri"/>
                <a:cs typeface="Calibri"/>
                <a:sym typeface="Calibri"/>
              </a:rPr>
              <a:t>Optional—</a:t>
            </a:r>
            <a:r>
              <a:rPr lang="en-US" sz="1200" b="0" i="0" dirty="0">
                <a:solidFill>
                  <a:schemeClr val="dk1"/>
                </a:solidFill>
                <a:latin typeface="Calibri"/>
                <a:ea typeface="Calibri"/>
                <a:cs typeface="Calibri"/>
                <a:sym typeface="Calibri"/>
              </a:rPr>
              <a:t>Expand on this topic:</a:t>
            </a:r>
            <a:r>
              <a:rPr lang="en-US" sz="1200" b="1" i="0" dirty="0">
                <a:solidFill>
                  <a:schemeClr val="dk1"/>
                </a:solidFill>
                <a:latin typeface="Calibri"/>
                <a:ea typeface="Calibri"/>
                <a:cs typeface="Calibri"/>
                <a:sym typeface="Calibri"/>
              </a:rPr>
              <a:t> It’s important to remember that the skills and habits that are measured by the MDI are things that can be learned and strengthened during middle childhood (and early adolescence in the case of Grade 8). This is especially true of social-emotional and relationship-building skills. Research continues to identify programs and practices targeting these skills that demonstrate positive, long-term outcomes for children. Middle childhood is the perfect time to begin modeling positive behaviour, practicing social-emotional skills, and supporting new healthy habits. We also know that the assets that support middle years well-being are actionable–which means that we can intentionally build relationships with children, provide them with enriching out-of-school programs, and cultivate classroom and school environments that make every student feel like they belong.</a:t>
            </a:r>
            <a:endParaRPr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CA" altLang="en-US" sz="120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altLang="en-US" sz="1200" dirty="0"/>
              <a:t>© </a:t>
            </a:r>
            <a:r>
              <a:rPr lang="en-CA" altLang="en-US" dirty="0"/>
              <a:t>2025</a:t>
            </a:r>
            <a:r>
              <a:rPr lang="en-CA" altLang="en-US" sz="1200" dirty="0"/>
              <a:t> Human Early Learning Partnership</a:t>
            </a:r>
          </a:p>
          <a:p>
            <a:pPr marL="0" lvl="0" indent="0" algn="l" rtl="0">
              <a:lnSpc>
                <a:spcPct val="100000"/>
              </a:lnSpc>
              <a:spcBef>
                <a:spcPts val="0"/>
              </a:spcBef>
              <a:spcAft>
                <a:spcPts val="0"/>
              </a:spcAft>
              <a:buSzPts val="1400"/>
              <a:buNone/>
            </a:pPr>
            <a:endParaRPr dirty="0"/>
          </a:p>
        </p:txBody>
      </p:sp>
      <p:sp>
        <p:nvSpPr>
          <p:cNvPr id="149" name="Google Shape;14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i="0" dirty="0">
                <a:solidFill>
                  <a:schemeClr val="dk1"/>
                </a:solidFill>
                <a:latin typeface="Calibri"/>
                <a:ea typeface="Calibri"/>
                <a:cs typeface="Calibri"/>
                <a:sym typeface="Calibri"/>
              </a:rPr>
              <a:t>GUIDANCE</a:t>
            </a:r>
          </a:p>
          <a:p>
            <a:pPr marL="171450" lvl="0" indent="-171450" algn="l" rtl="0">
              <a:lnSpc>
                <a:spcPct val="100000"/>
              </a:lnSpc>
              <a:spcBef>
                <a:spcPts val="0"/>
              </a:spcBef>
              <a:spcAft>
                <a:spcPts val="0"/>
              </a:spcAft>
              <a:buSzPts val="1400"/>
              <a:buFont typeface="Arial" panose="020B0604020202020204" pitchFamily="34" charset="0"/>
              <a:buChar char="•"/>
            </a:pPr>
            <a:r>
              <a:rPr lang="en-US" sz="1200" b="0" i="0" dirty="0">
                <a:solidFill>
                  <a:schemeClr val="dk1"/>
                </a:solidFill>
                <a:latin typeface="Calibri"/>
                <a:ea typeface="Calibri"/>
                <a:cs typeface="Calibri"/>
                <a:sym typeface="Calibri"/>
              </a:rPr>
              <a:t>Tell students: </a:t>
            </a:r>
            <a:r>
              <a:rPr lang="en-US" sz="1200" b="1" i="0" dirty="0">
                <a:solidFill>
                  <a:schemeClr val="dk1"/>
                </a:solidFill>
                <a:latin typeface="Calibri"/>
                <a:ea typeface="Calibri"/>
                <a:cs typeface="Calibri"/>
                <a:sym typeface="Calibri"/>
              </a:rPr>
              <a:t>Children’s voices matter. So, the fifth and most important feature of the MDI’s survey design is that it listens to children’s voice. It helps us get good information on child well-being that would be hard to access otherwise. And it gives you a say in how your school and community make changes to support you.</a:t>
            </a:r>
            <a:endParaRPr lang="en-US" sz="1200" b="0" i="0" dirty="0">
              <a:solidFill>
                <a:schemeClr val="dk1"/>
              </a:solidFill>
              <a:latin typeface="Calibri"/>
              <a:ea typeface="Calibri"/>
              <a:cs typeface="Calibri"/>
              <a:sym typeface="Calibri"/>
            </a:endParaRPr>
          </a:p>
          <a:p>
            <a:pPr marL="171450" lvl="0" indent="-171450" algn="l" rtl="0">
              <a:lnSpc>
                <a:spcPct val="100000"/>
              </a:lnSpc>
              <a:spcBef>
                <a:spcPts val="0"/>
              </a:spcBef>
              <a:spcAft>
                <a:spcPts val="0"/>
              </a:spcAft>
              <a:buSzPts val="1400"/>
              <a:buFont typeface="Arial" panose="020B0604020202020204" pitchFamily="34" charset="0"/>
              <a:buChar char="•"/>
            </a:pPr>
            <a:r>
              <a:rPr lang="en-US" sz="1200" b="0" i="1" dirty="0">
                <a:solidFill>
                  <a:schemeClr val="dk1"/>
                </a:solidFill>
                <a:latin typeface="Calibri"/>
                <a:ea typeface="Calibri"/>
                <a:cs typeface="Calibri"/>
                <a:sym typeface="Calibri"/>
              </a:rPr>
              <a:t>Optional—</a:t>
            </a:r>
            <a:r>
              <a:rPr lang="en-US" sz="1200" b="0" i="0" dirty="0">
                <a:solidFill>
                  <a:schemeClr val="dk1"/>
                </a:solidFill>
                <a:latin typeface="Calibri"/>
                <a:ea typeface="Calibri"/>
                <a:cs typeface="Calibri"/>
                <a:sym typeface="Calibri"/>
              </a:rPr>
              <a:t>Expand on this topic: One of the core beliefs of the MDI is that children’s voices deserve to be heard. Asking children for their input is valuable because it provides us with good information on child well-being that we couldn’t otherwise access – information which we can use to create environments and interactions which help children thrive. It’s also powerful because it tells children that we value their thoughts and feelings.</a:t>
            </a:r>
          </a:p>
          <a:p>
            <a:pPr marL="0" lvl="0" indent="0" algn="l" rtl="0">
              <a:lnSpc>
                <a:spcPct val="100000"/>
              </a:lnSpc>
              <a:spcBef>
                <a:spcPts val="0"/>
              </a:spcBef>
              <a:spcAft>
                <a:spcPts val="0"/>
              </a:spcAft>
              <a:buSzPts val="1400"/>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altLang="en-US" sz="1200" dirty="0"/>
              <a:t>© </a:t>
            </a:r>
            <a:r>
              <a:rPr lang="en-CA" altLang="en-US" dirty="0"/>
              <a:t>2025</a:t>
            </a:r>
            <a:r>
              <a:rPr lang="en-CA" altLang="en-US" sz="1200" dirty="0"/>
              <a:t> Human Early Learning Partnership</a:t>
            </a:r>
          </a:p>
        </p:txBody>
      </p:sp>
      <p:sp>
        <p:nvSpPr>
          <p:cNvPr id="132" name="Google Shape;13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9" name="Google Shape;39;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3"/>
          <p:cNvSpPr>
            <a:spLocks noGrp="1"/>
          </p:cNvSpPr>
          <p:nvPr>
            <p:ph type="pic" idx="2"/>
          </p:nvPr>
        </p:nvSpPr>
        <p:spPr>
          <a:xfrm>
            <a:off x="5183188" y="987425"/>
            <a:ext cx="6172200" cy="4873625"/>
          </a:xfrm>
          <a:prstGeom prst="rect">
            <a:avLst/>
          </a:prstGeom>
          <a:noFill/>
          <a:ln>
            <a:noFill/>
          </a:ln>
        </p:spPr>
      </p:sp>
      <p:sp>
        <p:nvSpPr>
          <p:cNvPr id="68" name="Google Shape;68;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2D614EF-3721-4C93-BEF3-2E3752D499B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7580" t="10496" r="2058" b="21530"/>
          <a:stretch/>
        </p:blipFill>
        <p:spPr>
          <a:xfrm>
            <a:off x="0" y="1699040"/>
            <a:ext cx="12215716" cy="5158959"/>
          </a:xfrm>
          <a:prstGeom prst="rect">
            <a:avLst/>
          </a:prstGeom>
        </p:spPr>
      </p:pic>
      <p:sp>
        <p:nvSpPr>
          <p:cNvPr id="6" name="Rectangle 5">
            <a:extLst>
              <a:ext uri="{FF2B5EF4-FFF2-40B4-BE49-F238E27FC236}">
                <a16:creationId xmlns:a16="http://schemas.microsoft.com/office/drawing/2014/main" id="{7FF96211-65BA-449E-8CC2-0EDCD7C6F426}"/>
              </a:ext>
            </a:extLst>
          </p:cNvPr>
          <p:cNvSpPr/>
          <p:nvPr/>
        </p:nvSpPr>
        <p:spPr>
          <a:xfrm>
            <a:off x="0" y="-149188"/>
            <a:ext cx="12223054" cy="18482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F97479BF-F393-4946-A3F8-02A11786E788}"/>
              </a:ext>
            </a:extLst>
          </p:cNvPr>
          <p:cNvSpPr txBox="1"/>
          <p:nvPr/>
        </p:nvSpPr>
        <p:spPr>
          <a:xfrm>
            <a:off x="234479" y="1044123"/>
            <a:ext cx="7594600" cy="400110"/>
          </a:xfrm>
          <a:prstGeom prst="rect">
            <a:avLst/>
          </a:prstGeom>
          <a:noFill/>
        </p:spPr>
        <p:txBody>
          <a:bodyPr wrap="square" rtlCol="0">
            <a:spAutoFit/>
          </a:bodyPr>
          <a:lstStyle/>
          <a:p>
            <a:r>
              <a:rPr lang="en-US" sz="2000" dirty="0">
                <a:solidFill>
                  <a:schemeClr val="tx1">
                    <a:lumMod val="65000"/>
                    <a:lumOff val="35000"/>
                  </a:schemeClr>
                </a:solidFill>
                <a:latin typeface="Calibri" panose="020F0502020204030204" pitchFamily="34" charset="0"/>
                <a:cs typeface="Calibri" panose="020F0502020204030204" pitchFamily="34" charset="0"/>
              </a:rPr>
              <a:t>Middle Years Development Instrument</a:t>
            </a:r>
          </a:p>
        </p:txBody>
      </p:sp>
      <p:pic>
        <p:nvPicPr>
          <p:cNvPr id="5" name="Picture 4">
            <a:extLst>
              <a:ext uri="{FF2B5EF4-FFF2-40B4-BE49-F238E27FC236}">
                <a16:creationId xmlns:a16="http://schemas.microsoft.com/office/drawing/2014/main" id="{D9D197FF-A6EF-4622-8653-33333954183A}"/>
              </a:ext>
            </a:extLst>
          </p:cNvPr>
          <p:cNvPicPr>
            <a:picLocks noChangeAspect="1"/>
          </p:cNvPicPr>
          <p:nvPr/>
        </p:nvPicPr>
        <p:blipFill>
          <a:blip r:embed="rId4"/>
          <a:stretch>
            <a:fillRect/>
          </a:stretch>
        </p:blipFill>
        <p:spPr>
          <a:xfrm>
            <a:off x="330921" y="172066"/>
            <a:ext cx="1869136" cy="770181"/>
          </a:xfrm>
          <a:prstGeom prst="rect">
            <a:avLst/>
          </a:prstGeom>
        </p:spPr>
      </p:pic>
      <p:pic>
        <p:nvPicPr>
          <p:cNvPr id="8" name="Picture 7">
            <a:extLst>
              <a:ext uri="{FF2B5EF4-FFF2-40B4-BE49-F238E27FC236}">
                <a16:creationId xmlns:a16="http://schemas.microsoft.com/office/drawing/2014/main" id="{A53E1D21-851A-4CEE-961F-67D1195CFA3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84736" y="430979"/>
            <a:ext cx="1605910" cy="511269"/>
          </a:xfrm>
          <a:prstGeom prst="rect">
            <a:avLst/>
          </a:prstGeom>
        </p:spPr>
      </p:pic>
      <p:sp>
        <p:nvSpPr>
          <p:cNvPr id="14" name="TextBox 13">
            <a:extLst>
              <a:ext uri="{FF2B5EF4-FFF2-40B4-BE49-F238E27FC236}">
                <a16:creationId xmlns:a16="http://schemas.microsoft.com/office/drawing/2014/main" id="{3E926C53-2BC0-4B1D-A349-7B1FF07391EA}"/>
              </a:ext>
            </a:extLst>
          </p:cNvPr>
          <p:cNvSpPr txBox="1"/>
          <p:nvPr/>
        </p:nvSpPr>
        <p:spPr>
          <a:xfrm>
            <a:off x="5281755" y="942247"/>
            <a:ext cx="4163685" cy="523111"/>
          </a:xfrm>
          <a:prstGeom prst="rect">
            <a:avLst/>
          </a:prstGeom>
          <a:noFill/>
        </p:spPr>
        <p:txBody>
          <a:bodyPr wrap="square" lIns="91331" tIns="45666" rIns="91331" bIns="45666" rtlCol="0">
            <a:spAutoFit/>
          </a:bodyPr>
          <a:lstStyle/>
          <a:p>
            <a:r>
              <a:rPr lang="en-US" sz="2800" dirty="0">
                <a:latin typeface="Calibri" panose="020F0502020204030204" pitchFamily="34" charset="0"/>
                <a:cs typeface="Calibri" panose="020F0502020204030204" pitchFamily="34" charset="0"/>
              </a:rPr>
              <a:t>Instructor Name, Date</a:t>
            </a:r>
          </a:p>
        </p:txBody>
      </p:sp>
      <p:sp>
        <p:nvSpPr>
          <p:cNvPr id="4" name="TextBox 3">
            <a:extLst>
              <a:ext uri="{FF2B5EF4-FFF2-40B4-BE49-F238E27FC236}">
                <a16:creationId xmlns:a16="http://schemas.microsoft.com/office/drawing/2014/main" id="{37E7C178-E9CC-531B-D702-584A38B3163D}"/>
              </a:ext>
            </a:extLst>
          </p:cNvPr>
          <p:cNvSpPr txBox="1"/>
          <p:nvPr/>
        </p:nvSpPr>
        <p:spPr>
          <a:xfrm>
            <a:off x="5281755" y="218203"/>
            <a:ext cx="4041493" cy="707886"/>
          </a:xfrm>
          <a:prstGeom prst="rect">
            <a:avLst/>
          </a:prstGeom>
          <a:noFill/>
        </p:spPr>
        <p:txBody>
          <a:bodyPr wrap="square">
            <a:spAutoFit/>
          </a:bodyPr>
          <a:lstStyle/>
          <a:p>
            <a:r>
              <a:rPr lang="en-US" sz="4000" b="1" dirty="0">
                <a:solidFill>
                  <a:srgbClr val="E07F25"/>
                </a:solidFill>
                <a:latin typeface="Calibri" panose="020F0502020204030204" pitchFamily="34" charset="0"/>
                <a:cs typeface="Calibri" panose="020F0502020204030204" pitchFamily="34" charset="0"/>
              </a:rPr>
              <a:t>What is the MDI?</a:t>
            </a:r>
          </a:p>
        </p:txBody>
      </p:sp>
      <p:sp>
        <p:nvSpPr>
          <p:cNvPr id="2" name="Rectangle 1">
            <a:extLst>
              <a:ext uri="{FF2B5EF4-FFF2-40B4-BE49-F238E27FC236}">
                <a16:creationId xmlns:a16="http://schemas.microsoft.com/office/drawing/2014/main" id="{F367B16D-0240-4D65-238A-30835F8928D9}"/>
              </a:ext>
            </a:extLst>
          </p:cNvPr>
          <p:cNvSpPr/>
          <p:nvPr/>
        </p:nvSpPr>
        <p:spPr>
          <a:xfrm rot="5400000">
            <a:off x="1398992" y="190837"/>
            <a:ext cx="111922" cy="2924579"/>
          </a:xfrm>
          <a:prstGeom prst="rect">
            <a:avLst/>
          </a:prstGeom>
          <a:solidFill>
            <a:srgbClr val="D77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0244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3A602F00-FDD4-0AF7-AEEF-0991C0F7588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272E476-87BA-970E-D4F8-C25643D008C0}"/>
              </a:ext>
            </a:extLst>
          </p:cNvPr>
          <p:cNvSpPr txBox="1"/>
          <p:nvPr/>
        </p:nvSpPr>
        <p:spPr>
          <a:xfrm>
            <a:off x="195070" y="1149780"/>
            <a:ext cx="2835597" cy="738664"/>
          </a:xfrm>
          <a:prstGeom prst="rect">
            <a:avLst/>
          </a:prstGeom>
          <a:noFill/>
        </p:spPr>
        <p:txBody>
          <a:bodyPr wrap="square" rtlCol="0">
            <a:spAutoFit/>
          </a:bodyPr>
          <a:lstStyle/>
          <a:p>
            <a:r>
              <a:rPr lang="en-CA" sz="2800" b="1" dirty="0">
                <a:latin typeface="Calibri" panose="020F0502020204030204" pitchFamily="34" charset="0"/>
                <a:cs typeface="Calibri" panose="020F0502020204030204" pitchFamily="34" charset="0"/>
              </a:rPr>
              <a:t>Directions</a:t>
            </a:r>
          </a:p>
          <a:p>
            <a:endParaRPr lang="en-CA" dirty="0"/>
          </a:p>
        </p:txBody>
      </p:sp>
      <p:sp>
        <p:nvSpPr>
          <p:cNvPr id="6" name="TextBox 5">
            <a:extLst>
              <a:ext uri="{FF2B5EF4-FFF2-40B4-BE49-F238E27FC236}">
                <a16:creationId xmlns:a16="http://schemas.microsoft.com/office/drawing/2014/main" id="{0290EFAB-241F-8225-7F0B-36E1A7DCC10A}"/>
              </a:ext>
            </a:extLst>
          </p:cNvPr>
          <p:cNvSpPr txBox="1"/>
          <p:nvPr/>
        </p:nvSpPr>
        <p:spPr>
          <a:xfrm>
            <a:off x="338958" y="1741795"/>
            <a:ext cx="6604020" cy="4832092"/>
          </a:xfrm>
          <a:prstGeom prst="rect">
            <a:avLst/>
          </a:prstGeom>
          <a:noFill/>
        </p:spPr>
        <p:txBody>
          <a:bodyPr wrap="square" rtlCol="0">
            <a:spAutoFit/>
          </a:bodyPr>
          <a:lstStyle/>
          <a:p>
            <a:pPr marL="514350" indent="-514350">
              <a:buClr>
                <a:srgbClr val="E07F25"/>
              </a:buClr>
              <a:buFont typeface="Arial" panose="020B0604020202020204" pitchFamily="34" charset="0"/>
              <a:buChar char="•"/>
            </a:pPr>
            <a:r>
              <a:rPr lang="en-CA" sz="2800" dirty="0">
                <a:latin typeface="Calibri" panose="020F0502020204030204" pitchFamily="34" charset="0"/>
                <a:cs typeface="Calibri" panose="020F0502020204030204" pitchFamily="34" charset="0"/>
              </a:rPr>
              <a:t>Discuss the five key features of the MDI survey’s design with your partner or small group members.</a:t>
            </a:r>
          </a:p>
          <a:p>
            <a:pPr marL="514350" indent="-514350">
              <a:buClr>
                <a:srgbClr val="E07F25"/>
              </a:buClr>
              <a:buFont typeface="Arial" panose="020B0604020202020204" pitchFamily="34" charset="0"/>
              <a:buChar char="•"/>
            </a:pPr>
            <a:endParaRPr lang="en-CA" sz="2800" dirty="0">
              <a:latin typeface="Calibri" panose="020F0502020204030204" pitchFamily="34" charset="0"/>
              <a:cs typeface="Calibri" panose="020F0502020204030204" pitchFamily="34" charset="0"/>
            </a:endParaRPr>
          </a:p>
          <a:p>
            <a:pPr marL="514350" indent="-514350">
              <a:buClr>
                <a:srgbClr val="E07F25"/>
              </a:buClr>
              <a:buFont typeface="Arial" panose="020B0604020202020204" pitchFamily="34" charset="0"/>
              <a:buChar char="•"/>
            </a:pPr>
            <a:r>
              <a:rPr lang="en-CA" sz="2800" dirty="0">
                <a:latin typeface="Calibri" panose="020F0502020204030204" pitchFamily="34" charset="0"/>
                <a:cs typeface="Calibri" panose="020F0502020204030204" pitchFamily="34" charset="0"/>
              </a:rPr>
              <a:t>Work together to record the five key features on your handouts. </a:t>
            </a:r>
          </a:p>
          <a:p>
            <a:pPr marL="514350" indent="-514350">
              <a:buClr>
                <a:srgbClr val="E07F25"/>
              </a:buClr>
              <a:buFont typeface="Arial" panose="020B0604020202020204" pitchFamily="34" charset="0"/>
              <a:buChar char="•"/>
            </a:pPr>
            <a:endParaRPr lang="en-CA" sz="2800" dirty="0">
              <a:latin typeface="Calibri" panose="020F0502020204030204" pitchFamily="34" charset="0"/>
              <a:cs typeface="Calibri" panose="020F0502020204030204" pitchFamily="34" charset="0"/>
            </a:endParaRPr>
          </a:p>
          <a:p>
            <a:pPr marL="514350" indent="-514350">
              <a:buClr>
                <a:srgbClr val="E07F25"/>
              </a:buClr>
              <a:buFont typeface="Arial" panose="020B0604020202020204" pitchFamily="34" charset="0"/>
              <a:buChar char="•"/>
            </a:pPr>
            <a:r>
              <a:rPr lang="en-CA" sz="2800" dirty="0">
                <a:latin typeface="Calibri" panose="020F0502020204030204" pitchFamily="34" charset="0"/>
                <a:cs typeface="Calibri" panose="020F0502020204030204" pitchFamily="34" charset="0"/>
              </a:rPr>
              <a:t>If you have more time, add details that explain more about each key feature.</a:t>
            </a:r>
          </a:p>
          <a:p>
            <a:pPr marL="514350" indent="-514350">
              <a:buClr>
                <a:srgbClr val="E07F25"/>
              </a:buClr>
              <a:buFont typeface="Arial" panose="020B0604020202020204" pitchFamily="34" charset="0"/>
              <a:buChar char="•"/>
            </a:pPr>
            <a:endParaRPr lang="en-CA" sz="2800" dirty="0">
              <a:latin typeface="Calibri" panose="020F0502020204030204" pitchFamily="34" charset="0"/>
              <a:cs typeface="Calibri" panose="020F0502020204030204" pitchFamily="34" charset="0"/>
            </a:endParaRPr>
          </a:p>
          <a:p>
            <a:pPr marL="514350" indent="-514350">
              <a:buClr>
                <a:srgbClr val="E07F25"/>
              </a:buClr>
              <a:buFont typeface="Arial" panose="020B0604020202020204" pitchFamily="34" charset="0"/>
              <a:buChar char="•"/>
            </a:pPr>
            <a:r>
              <a:rPr lang="en-CA" sz="2800" dirty="0">
                <a:latin typeface="Calibri" panose="020F0502020204030204" pitchFamily="34" charset="0"/>
                <a:cs typeface="Calibri" panose="020F0502020204030204" pitchFamily="34" charset="0"/>
              </a:rPr>
              <a:t>Check your work!</a:t>
            </a:r>
          </a:p>
        </p:txBody>
      </p:sp>
      <p:sp>
        <p:nvSpPr>
          <p:cNvPr id="13" name="Rectangle 12">
            <a:extLst>
              <a:ext uri="{FF2B5EF4-FFF2-40B4-BE49-F238E27FC236}">
                <a16:creationId xmlns:a16="http://schemas.microsoft.com/office/drawing/2014/main" id="{BD787A10-8734-494A-B0F4-921EF042DD40}"/>
              </a:ext>
            </a:extLst>
          </p:cNvPr>
          <p:cNvSpPr/>
          <p:nvPr/>
        </p:nvSpPr>
        <p:spPr>
          <a:xfrm>
            <a:off x="-1" y="0"/>
            <a:ext cx="12192001" cy="9510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B5CB7C7-5BE7-4119-A8E8-2984A1113A9F}"/>
              </a:ext>
            </a:extLst>
          </p:cNvPr>
          <p:cNvSpPr txBox="1"/>
          <p:nvPr/>
        </p:nvSpPr>
        <p:spPr>
          <a:xfrm>
            <a:off x="195071" y="220947"/>
            <a:ext cx="10747650" cy="1138773"/>
          </a:xfrm>
          <a:prstGeom prst="rect">
            <a:avLst/>
          </a:prstGeom>
          <a:noFill/>
          <a:ln>
            <a:noFill/>
          </a:ln>
        </p:spPr>
        <p:txBody>
          <a:bodyPr wrap="square" rtlCol="0">
            <a:spAutoFit/>
          </a:bodyPr>
          <a:lstStyle/>
          <a:p>
            <a:r>
              <a:rPr lang="en-CA" sz="3600" b="1" dirty="0">
                <a:solidFill>
                  <a:schemeClr val="tx1"/>
                </a:solidFill>
                <a:latin typeface="Calibri" panose="020F0502020204030204" pitchFamily="34" charset="0"/>
                <a:cs typeface="Calibri" panose="020F0502020204030204" pitchFamily="34" charset="0"/>
              </a:rPr>
              <a:t>Activity 1</a:t>
            </a:r>
            <a:endParaRPr lang="en-US" sz="3600" i="0" u="none" strike="noStrike" cap="none" dirty="0">
              <a:solidFill>
                <a:srgbClr val="000000"/>
              </a:solidFill>
              <a:latin typeface="Calibri" panose="020F0502020204030204" pitchFamily="34" charset="0"/>
              <a:cs typeface="Calibri" panose="020F0502020204030204" pitchFamily="34" charset="0"/>
              <a:sym typeface="Arial"/>
            </a:endParaRPr>
          </a:p>
          <a:p>
            <a:endParaRPr lang="en-CA" sz="3200" b="1" dirty="0">
              <a:solidFill>
                <a:schemeClr val="tx1"/>
              </a:solidFill>
              <a:latin typeface="Calibri" panose="020F0502020204030204" pitchFamily="34" charset="0"/>
              <a:cs typeface="Calibri" panose="020F0502020204030204" pitchFamily="34" charset="0"/>
            </a:endParaRPr>
          </a:p>
        </p:txBody>
      </p:sp>
      <p:sp>
        <p:nvSpPr>
          <p:cNvPr id="4" name="Teardrop 3">
            <a:extLst>
              <a:ext uri="{FF2B5EF4-FFF2-40B4-BE49-F238E27FC236}">
                <a16:creationId xmlns:a16="http://schemas.microsoft.com/office/drawing/2014/main" id="{85518544-19B3-411D-AB39-EF1025A484FD}"/>
              </a:ext>
            </a:extLst>
          </p:cNvPr>
          <p:cNvSpPr/>
          <p:nvPr/>
        </p:nvSpPr>
        <p:spPr>
          <a:xfrm rot="10800000">
            <a:off x="7003311" y="1298165"/>
            <a:ext cx="4993618" cy="4993618"/>
          </a:xfrm>
          <a:prstGeom prst="teardrop">
            <a:avLst/>
          </a:prstGeom>
          <a:solidFill>
            <a:srgbClr val="E07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FAB8B3F-587F-4ADA-8B6E-747DF53AB8D0}"/>
              </a:ext>
            </a:extLst>
          </p:cNvPr>
          <p:cNvSpPr txBox="1"/>
          <p:nvPr/>
        </p:nvSpPr>
        <p:spPr>
          <a:xfrm>
            <a:off x="7798785" y="2104396"/>
            <a:ext cx="3744685" cy="954107"/>
          </a:xfrm>
          <a:prstGeom prst="rect">
            <a:avLst/>
          </a:prstGeom>
          <a:noFill/>
        </p:spPr>
        <p:txBody>
          <a:bodyPr wrap="square" rtlCol="0">
            <a:spAutoFit/>
          </a:bodyPr>
          <a:lstStyle/>
          <a:p>
            <a:r>
              <a:rPr lang="en-CA" sz="2800" b="1" dirty="0">
                <a:solidFill>
                  <a:schemeClr val="bg1"/>
                </a:solidFill>
                <a:latin typeface="Calibri" panose="020F0502020204030204" pitchFamily="34" charset="0"/>
                <a:cs typeface="Calibri" panose="020F0502020204030204" pitchFamily="34" charset="0"/>
              </a:rPr>
              <a:t>Five key survey design features:</a:t>
            </a:r>
          </a:p>
        </p:txBody>
      </p:sp>
      <p:sp>
        <p:nvSpPr>
          <p:cNvPr id="21" name="TextBox 20">
            <a:extLst>
              <a:ext uri="{FF2B5EF4-FFF2-40B4-BE49-F238E27FC236}">
                <a16:creationId xmlns:a16="http://schemas.microsoft.com/office/drawing/2014/main" id="{AE6CEFF2-9945-4321-9D3D-ACA3E629FAF9}"/>
              </a:ext>
            </a:extLst>
          </p:cNvPr>
          <p:cNvSpPr txBox="1"/>
          <p:nvPr/>
        </p:nvSpPr>
        <p:spPr>
          <a:xfrm>
            <a:off x="7488828" y="3147547"/>
            <a:ext cx="4054642" cy="2677656"/>
          </a:xfrm>
          <a:prstGeom prst="rect">
            <a:avLst/>
          </a:prstGeom>
          <a:noFill/>
        </p:spPr>
        <p:txBody>
          <a:bodyPr wrap="square" rtlCol="0">
            <a:spAutoFit/>
          </a:bodyPr>
          <a:lstStyle/>
          <a:p>
            <a:pPr marL="342900" indent="-342900">
              <a:buClr>
                <a:schemeClr val="bg1"/>
              </a:buClr>
              <a:buAutoNum type="arabicPeriod"/>
            </a:pPr>
            <a:r>
              <a:rPr lang="en-CA" sz="2400" b="1" dirty="0">
                <a:solidFill>
                  <a:schemeClr val="bg1"/>
                </a:solidFill>
                <a:latin typeface="Calibri" panose="020F0502020204030204" pitchFamily="34" charset="0"/>
                <a:cs typeface="Calibri" panose="020F0502020204030204" pitchFamily="34" charset="0"/>
              </a:rPr>
              <a:t>Self-report survey</a:t>
            </a:r>
          </a:p>
          <a:p>
            <a:pPr marL="342900" indent="-342900">
              <a:buClr>
                <a:schemeClr val="bg1"/>
              </a:buClr>
              <a:buAutoNum type="arabicPeriod"/>
            </a:pPr>
            <a:r>
              <a:rPr lang="en-CA" sz="2400" b="1" dirty="0">
                <a:solidFill>
                  <a:schemeClr val="bg1"/>
                </a:solidFill>
                <a:latin typeface="Calibri" panose="020F0502020204030204" pitchFamily="34" charset="0"/>
                <a:cs typeface="Calibri" panose="020F0502020204030204" pitchFamily="34" charset="0"/>
              </a:rPr>
              <a:t>Focuses on strengths</a:t>
            </a:r>
          </a:p>
          <a:p>
            <a:pPr marL="342900" indent="-342900">
              <a:buClr>
                <a:schemeClr val="bg1"/>
              </a:buClr>
              <a:buAutoNum type="arabicPeriod"/>
            </a:pPr>
            <a:r>
              <a:rPr lang="en-CA" sz="2400" b="1" dirty="0">
                <a:solidFill>
                  <a:schemeClr val="bg1"/>
                </a:solidFill>
                <a:latin typeface="Calibri" panose="020F0502020204030204" pitchFamily="34" charset="0"/>
                <a:cs typeface="Calibri" panose="020F0502020204030204" pitchFamily="34" charset="0"/>
              </a:rPr>
              <a:t>Population-based survey</a:t>
            </a:r>
          </a:p>
          <a:p>
            <a:pPr marL="342900" indent="-342900">
              <a:buClr>
                <a:schemeClr val="bg1"/>
              </a:buClr>
              <a:buAutoNum type="arabicPeriod"/>
            </a:pPr>
            <a:r>
              <a:rPr lang="en-CA" sz="2400" b="1" dirty="0">
                <a:solidFill>
                  <a:schemeClr val="bg1"/>
                </a:solidFill>
                <a:latin typeface="Calibri" panose="020F0502020204030204" pitchFamily="34" charset="0"/>
                <a:cs typeface="Calibri" panose="020F0502020204030204" pitchFamily="34" charset="0"/>
              </a:rPr>
              <a:t>Measures changeable skills and habits</a:t>
            </a:r>
          </a:p>
          <a:p>
            <a:pPr marL="342900" indent="-342900">
              <a:buClr>
                <a:schemeClr val="bg1"/>
              </a:buClr>
              <a:buAutoNum type="arabicPeriod"/>
            </a:pPr>
            <a:r>
              <a:rPr lang="en-CA" sz="2400" b="1" dirty="0">
                <a:solidFill>
                  <a:schemeClr val="bg1"/>
                </a:solidFill>
                <a:latin typeface="Calibri" panose="020F0502020204030204" pitchFamily="34" charset="0"/>
                <a:cs typeface="Calibri" panose="020F0502020204030204" pitchFamily="34" charset="0"/>
              </a:rPr>
              <a:t>Listens to children's voices</a:t>
            </a:r>
          </a:p>
          <a:p>
            <a:endParaRPr lang="en-US" sz="2400" dirty="0"/>
          </a:p>
        </p:txBody>
      </p:sp>
      <p:pic>
        <p:nvPicPr>
          <p:cNvPr id="2" name="Picture 2">
            <a:extLst>
              <a:ext uri="{FF2B5EF4-FFF2-40B4-BE49-F238E27FC236}">
                <a16:creationId xmlns:a16="http://schemas.microsoft.com/office/drawing/2014/main" id="{CF86737D-2832-A90C-3478-8C42842E21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02778" y="220946"/>
            <a:ext cx="1294151" cy="53333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F72574D-E8EE-CB33-8848-6D0849CBD642}"/>
              </a:ext>
            </a:extLst>
          </p:cNvPr>
          <p:cNvSpPr/>
          <p:nvPr/>
        </p:nvSpPr>
        <p:spPr>
          <a:xfrm rot="5400000">
            <a:off x="1406330" y="-550716"/>
            <a:ext cx="111922" cy="2924579"/>
          </a:xfrm>
          <a:prstGeom prst="rect">
            <a:avLst/>
          </a:prstGeom>
          <a:solidFill>
            <a:srgbClr val="D77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004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60" name="Google Shape;160;p9"/>
          <p:cNvSpPr/>
          <p:nvPr/>
        </p:nvSpPr>
        <p:spPr>
          <a:xfrm>
            <a:off x="423991" y="2893061"/>
            <a:ext cx="4996235" cy="20620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200" i="0" u="none" strike="noStrike" cap="none" dirty="0">
                <a:solidFill>
                  <a:srgbClr val="000000"/>
                </a:solidFill>
                <a:latin typeface="Calibri" panose="020F0502020204030204" pitchFamily="34" charset="0"/>
                <a:ea typeface="Calibri"/>
                <a:cs typeface="Calibri" panose="020F0502020204030204" pitchFamily="34" charset="0"/>
                <a:sym typeface="Calibri"/>
              </a:rPr>
              <a:t>Measure areas of growth and  development strongly linked to well-being, health, </a:t>
            </a:r>
            <a:endParaRPr sz="320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3600"/>
              <a:buFont typeface="Arial"/>
              <a:buNone/>
            </a:pPr>
            <a:r>
              <a:rPr lang="en-US" sz="3200" i="0" u="none" strike="noStrike" cap="none" dirty="0">
                <a:solidFill>
                  <a:srgbClr val="000000"/>
                </a:solidFill>
                <a:latin typeface="Calibri" panose="020F0502020204030204" pitchFamily="34" charset="0"/>
                <a:ea typeface="Calibri"/>
                <a:cs typeface="Calibri" panose="020F0502020204030204" pitchFamily="34" charset="0"/>
                <a:sym typeface="Calibri"/>
              </a:rPr>
              <a:t>and academic achievement</a:t>
            </a:r>
            <a:endParaRPr sz="320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161" name="Google Shape;161;p9"/>
          <p:cNvSpPr txBox="1"/>
          <p:nvPr/>
        </p:nvSpPr>
        <p:spPr>
          <a:xfrm>
            <a:off x="423991" y="1938007"/>
            <a:ext cx="3823544" cy="835025"/>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000000"/>
              </a:buClr>
              <a:buSzPts val="5400"/>
              <a:buFont typeface="Calibri"/>
              <a:buNone/>
            </a:pPr>
            <a:r>
              <a:rPr lang="en-US" sz="3600" b="1" i="0" u="none" strike="noStrike" cap="none" dirty="0">
                <a:solidFill>
                  <a:srgbClr val="000000"/>
                </a:solidFill>
                <a:latin typeface="Calibri" panose="020F0502020204030204" pitchFamily="34" charset="0"/>
                <a:ea typeface="Calibri"/>
                <a:cs typeface="Calibri" panose="020F0502020204030204" pitchFamily="34" charset="0"/>
                <a:sym typeface="Calibri"/>
              </a:rPr>
              <a:t>MDI Dimensions</a:t>
            </a:r>
            <a:endParaRPr sz="3600" b="0"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224360ED-E2C3-43D1-B743-76EFFC2E647A}"/>
              </a:ext>
            </a:extLst>
          </p:cNvPr>
          <p:cNvPicPr>
            <a:picLocks noChangeAspect="1"/>
          </p:cNvPicPr>
          <p:nvPr/>
        </p:nvPicPr>
        <p:blipFill>
          <a:blip r:embed="rId3"/>
          <a:stretch>
            <a:fillRect/>
          </a:stretch>
        </p:blipFill>
        <p:spPr>
          <a:xfrm>
            <a:off x="5420226" y="413803"/>
            <a:ext cx="6347783" cy="6030394"/>
          </a:xfrm>
          <a:prstGeom prst="rect">
            <a:avLst/>
          </a:prstGeom>
        </p:spPr>
      </p:pic>
      <p:sp>
        <p:nvSpPr>
          <p:cNvPr id="11" name="TextBox 10">
            <a:extLst>
              <a:ext uri="{FF2B5EF4-FFF2-40B4-BE49-F238E27FC236}">
                <a16:creationId xmlns:a16="http://schemas.microsoft.com/office/drawing/2014/main" id="{34B65A4D-AAB8-42ED-9AA0-0CCD6DAB5675}"/>
              </a:ext>
            </a:extLst>
          </p:cNvPr>
          <p:cNvSpPr txBox="1"/>
          <p:nvPr/>
        </p:nvSpPr>
        <p:spPr>
          <a:xfrm>
            <a:off x="195071" y="220947"/>
            <a:ext cx="10747650" cy="1138773"/>
          </a:xfrm>
          <a:prstGeom prst="rect">
            <a:avLst/>
          </a:prstGeom>
          <a:noFill/>
          <a:ln>
            <a:noFill/>
          </a:ln>
        </p:spPr>
        <p:txBody>
          <a:bodyPr wrap="square" rtlCol="0">
            <a:spAutoFit/>
          </a:bodyPr>
          <a:lstStyle/>
          <a:p>
            <a:r>
              <a:rPr lang="en-CA" sz="3600" b="1" dirty="0">
                <a:solidFill>
                  <a:schemeClr val="tx1"/>
                </a:solidFill>
                <a:latin typeface="Calibri" panose="020F0502020204030204" pitchFamily="34" charset="0"/>
                <a:cs typeface="Calibri" panose="020F0502020204030204" pitchFamily="34" charset="0"/>
              </a:rPr>
              <a:t>Activity </a:t>
            </a:r>
            <a:r>
              <a:rPr lang="en-US" sz="3600" b="1" dirty="0">
                <a:solidFill>
                  <a:schemeClr val="tx1"/>
                </a:solidFill>
                <a:latin typeface="Calibri" panose="020F0502020204030204" pitchFamily="34" charset="0"/>
                <a:cs typeface="Calibri" panose="020F0502020204030204" pitchFamily="34" charset="0"/>
              </a:rPr>
              <a:t>2</a:t>
            </a:r>
            <a:endParaRPr lang="en-US" sz="3600" i="0" u="none" strike="noStrike" cap="none" dirty="0">
              <a:solidFill>
                <a:srgbClr val="000000"/>
              </a:solidFill>
              <a:latin typeface="Calibri" panose="020F0502020204030204" pitchFamily="34" charset="0"/>
              <a:cs typeface="Calibri" panose="020F0502020204030204" pitchFamily="34" charset="0"/>
              <a:sym typeface="Arial"/>
            </a:endParaRPr>
          </a:p>
          <a:p>
            <a:endParaRPr lang="en-CA" sz="3200" b="1" dirty="0">
              <a:solidFill>
                <a:schemeClr val="tx1"/>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D9242AA0-474A-6FA5-6FEA-ACC7BC1BA99C}"/>
              </a:ext>
            </a:extLst>
          </p:cNvPr>
          <p:cNvSpPr/>
          <p:nvPr/>
        </p:nvSpPr>
        <p:spPr>
          <a:xfrm rot="5400000">
            <a:off x="1406330" y="-550716"/>
            <a:ext cx="111922" cy="2924579"/>
          </a:xfrm>
          <a:prstGeom prst="rect">
            <a:avLst/>
          </a:prstGeom>
          <a:solidFill>
            <a:srgbClr val="D77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8">
          <a:extLst>
            <a:ext uri="{FF2B5EF4-FFF2-40B4-BE49-F238E27FC236}">
              <a16:creationId xmlns:a16="http://schemas.microsoft.com/office/drawing/2014/main" id="{747785E3-69A5-56C6-697A-A99E3D5714A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F91853D-BCCD-0347-8474-160CEC1ED2AB}"/>
              </a:ext>
            </a:extLst>
          </p:cNvPr>
          <p:cNvSpPr txBox="1"/>
          <p:nvPr/>
        </p:nvSpPr>
        <p:spPr>
          <a:xfrm>
            <a:off x="338959" y="1906387"/>
            <a:ext cx="6045984" cy="4401205"/>
          </a:xfrm>
          <a:prstGeom prst="rect">
            <a:avLst/>
          </a:prstGeom>
          <a:noFill/>
        </p:spPr>
        <p:txBody>
          <a:bodyPr wrap="square" rtlCol="0">
            <a:spAutoFit/>
          </a:bodyPr>
          <a:lstStyle/>
          <a:p>
            <a:pPr marL="457200" indent="-457200">
              <a:buClr>
                <a:schemeClr val="accent2"/>
              </a:buClr>
              <a:buFont typeface="Arial" panose="020B0604020202020204" pitchFamily="34" charset="0"/>
              <a:buChar char="•"/>
            </a:pPr>
            <a:r>
              <a:rPr lang="en-CA" sz="2800" b="1" dirty="0">
                <a:latin typeface="Calibri" panose="020F0502020204030204" pitchFamily="34" charset="0"/>
                <a:cs typeface="Calibri" panose="020F0502020204030204" pitchFamily="34" charset="0"/>
              </a:rPr>
              <a:t>Dimension groups: </a:t>
            </a:r>
            <a:r>
              <a:rPr lang="en-CA" sz="2800" dirty="0">
                <a:latin typeface="Calibri" panose="020F0502020204030204" pitchFamily="34" charset="0"/>
                <a:cs typeface="Calibri" panose="020F0502020204030204" pitchFamily="34" charset="0"/>
              </a:rPr>
              <a:t>Work together to fill the graphic organizer section for your dimension with examples of the skills, experiences, etc., that support growth and development in that dimension.</a:t>
            </a:r>
            <a:br>
              <a:rPr lang="en-CA" sz="2800" dirty="0">
                <a:latin typeface="Calibri" panose="020F0502020204030204" pitchFamily="34" charset="0"/>
                <a:cs typeface="Calibri" panose="020F0502020204030204" pitchFamily="34" charset="0"/>
              </a:rPr>
            </a:br>
            <a:endParaRPr lang="en-CA" sz="2800" dirty="0">
              <a:latin typeface="Calibri" panose="020F0502020204030204" pitchFamily="34" charset="0"/>
              <a:cs typeface="Calibri" panose="020F0502020204030204" pitchFamily="34" charset="0"/>
            </a:endParaRPr>
          </a:p>
          <a:p>
            <a:pPr marL="457200" indent="-457200">
              <a:buClr>
                <a:schemeClr val="accent2"/>
              </a:buClr>
              <a:buFont typeface="Arial" panose="020B0604020202020204" pitchFamily="34" charset="0"/>
              <a:buChar char="•"/>
            </a:pPr>
            <a:r>
              <a:rPr lang="en-CA" sz="2800" b="1" dirty="0">
                <a:latin typeface="Calibri" panose="020F0502020204030204" pitchFamily="34" charset="0"/>
                <a:cs typeface="Calibri" panose="020F0502020204030204" pitchFamily="34" charset="0"/>
              </a:rPr>
              <a:t>Jigsaw groups: </a:t>
            </a:r>
            <a:r>
              <a:rPr lang="en-CA" sz="2800" dirty="0">
                <a:latin typeface="Calibri" panose="020F0502020204030204" pitchFamily="34" charset="0"/>
                <a:cs typeface="Calibri" panose="020F0502020204030204" pitchFamily="34" charset="0"/>
              </a:rPr>
              <a:t>Take turns presenting your dimension examples with the group. Remember to take notes!</a:t>
            </a:r>
          </a:p>
        </p:txBody>
      </p:sp>
      <p:sp>
        <p:nvSpPr>
          <p:cNvPr id="12" name="TextBox 11">
            <a:extLst>
              <a:ext uri="{FF2B5EF4-FFF2-40B4-BE49-F238E27FC236}">
                <a16:creationId xmlns:a16="http://schemas.microsoft.com/office/drawing/2014/main" id="{13D48B43-B17C-4017-9695-3B1FC06183F6}"/>
              </a:ext>
            </a:extLst>
          </p:cNvPr>
          <p:cNvSpPr txBox="1"/>
          <p:nvPr/>
        </p:nvSpPr>
        <p:spPr>
          <a:xfrm>
            <a:off x="195071" y="220947"/>
            <a:ext cx="10747650" cy="1138773"/>
          </a:xfrm>
          <a:prstGeom prst="rect">
            <a:avLst/>
          </a:prstGeom>
          <a:noFill/>
          <a:ln>
            <a:noFill/>
          </a:ln>
        </p:spPr>
        <p:txBody>
          <a:bodyPr wrap="square" rtlCol="0">
            <a:spAutoFit/>
          </a:bodyPr>
          <a:lstStyle/>
          <a:p>
            <a:r>
              <a:rPr lang="en-CA" sz="3600" b="1" dirty="0">
                <a:solidFill>
                  <a:schemeClr val="tx1"/>
                </a:solidFill>
                <a:latin typeface="Calibri" panose="020F0502020204030204" pitchFamily="34" charset="0"/>
                <a:cs typeface="Calibri" panose="020F0502020204030204" pitchFamily="34" charset="0"/>
              </a:rPr>
              <a:t>Activity </a:t>
            </a:r>
            <a:r>
              <a:rPr lang="en-US" sz="3600" b="1" dirty="0">
                <a:solidFill>
                  <a:schemeClr val="tx1"/>
                </a:solidFill>
                <a:latin typeface="Calibri" panose="020F0502020204030204" pitchFamily="34" charset="0"/>
                <a:cs typeface="Calibri" panose="020F0502020204030204" pitchFamily="34" charset="0"/>
              </a:rPr>
              <a:t>2</a:t>
            </a:r>
            <a:endParaRPr lang="en-US" sz="3600" i="0" u="none" strike="noStrike" cap="none" dirty="0">
              <a:solidFill>
                <a:srgbClr val="000000"/>
              </a:solidFill>
              <a:latin typeface="Calibri" panose="020F0502020204030204" pitchFamily="34" charset="0"/>
              <a:cs typeface="Calibri" panose="020F0502020204030204" pitchFamily="34" charset="0"/>
              <a:sym typeface="Arial"/>
            </a:endParaRPr>
          </a:p>
          <a:p>
            <a:endParaRPr lang="en-CA" sz="3200" b="1" dirty="0">
              <a:solidFill>
                <a:schemeClr val="tx1"/>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BA2FDD3C-5337-4A4E-BFE5-AFDF22F3559C}"/>
              </a:ext>
            </a:extLst>
          </p:cNvPr>
          <p:cNvSpPr txBox="1"/>
          <p:nvPr/>
        </p:nvSpPr>
        <p:spPr>
          <a:xfrm>
            <a:off x="195071" y="1149780"/>
            <a:ext cx="2571390" cy="738664"/>
          </a:xfrm>
          <a:prstGeom prst="rect">
            <a:avLst/>
          </a:prstGeom>
          <a:noFill/>
        </p:spPr>
        <p:txBody>
          <a:bodyPr wrap="square" rtlCol="0">
            <a:spAutoFit/>
          </a:bodyPr>
          <a:lstStyle/>
          <a:p>
            <a:r>
              <a:rPr lang="en-CA" sz="2800" b="1" dirty="0">
                <a:latin typeface="Calibri" panose="020F0502020204030204" pitchFamily="34" charset="0"/>
                <a:cs typeface="Calibri" panose="020F0502020204030204" pitchFamily="34" charset="0"/>
              </a:rPr>
              <a:t>Directions</a:t>
            </a:r>
          </a:p>
          <a:p>
            <a:endParaRPr lang="en-CA" dirty="0">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501C05BA-0F4F-4A5F-9E00-1C111FE3EE5A}"/>
              </a:ext>
            </a:extLst>
          </p:cNvPr>
          <p:cNvPicPr>
            <a:picLocks noChangeAspect="1"/>
          </p:cNvPicPr>
          <p:nvPr/>
        </p:nvPicPr>
        <p:blipFill>
          <a:blip r:embed="rId3"/>
          <a:stretch>
            <a:fillRect/>
          </a:stretch>
        </p:blipFill>
        <p:spPr>
          <a:xfrm>
            <a:off x="6945620" y="1134872"/>
            <a:ext cx="3997102" cy="5172719"/>
          </a:xfrm>
          <a:prstGeom prst="rect">
            <a:avLst/>
          </a:prstGeom>
          <a:ln w="6350">
            <a:solidFill>
              <a:schemeClr val="tx1"/>
            </a:solidFill>
          </a:ln>
        </p:spPr>
      </p:pic>
      <p:pic>
        <p:nvPicPr>
          <p:cNvPr id="2" name="Picture 2">
            <a:extLst>
              <a:ext uri="{FF2B5EF4-FFF2-40B4-BE49-F238E27FC236}">
                <a16:creationId xmlns:a16="http://schemas.microsoft.com/office/drawing/2014/main" id="{C6A86586-90A0-AF3C-F36C-20EDA1E297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2778" y="220946"/>
            <a:ext cx="1294151" cy="53333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12B7A80-6EC5-98B4-FAB9-34648EBBF7B1}"/>
              </a:ext>
            </a:extLst>
          </p:cNvPr>
          <p:cNvSpPr/>
          <p:nvPr/>
        </p:nvSpPr>
        <p:spPr>
          <a:xfrm rot="5400000">
            <a:off x="1406330" y="-550716"/>
            <a:ext cx="111922" cy="2924579"/>
          </a:xfrm>
          <a:prstGeom prst="rect">
            <a:avLst/>
          </a:prstGeom>
          <a:solidFill>
            <a:srgbClr val="D77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4438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8">
          <a:extLst>
            <a:ext uri="{FF2B5EF4-FFF2-40B4-BE49-F238E27FC236}">
              <a16:creationId xmlns:a16="http://schemas.microsoft.com/office/drawing/2014/main" id="{5D8A3129-CA81-770D-BF6D-CC937C01E674}"/>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0047418C-B1DF-63D0-110A-E8C42FD692D0}"/>
              </a:ext>
            </a:extLst>
          </p:cNvPr>
          <p:cNvGraphicFramePr>
            <a:graphicFrameLocks noGrp="1"/>
          </p:cNvGraphicFramePr>
          <p:nvPr>
            <p:extLst>
              <p:ext uri="{D42A27DB-BD31-4B8C-83A1-F6EECF244321}">
                <p14:modId xmlns:p14="http://schemas.microsoft.com/office/powerpoint/2010/main" val="368523592"/>
              </p:ext>
            </p:extLst>
          </p:nvPr>
        </p:nvGraphicFramePr>
        <p:xfrm>
          <a:off x="536235" y="1388943"/>
          <a:ext cx="11119530" cy="5056827"/>
        </p:xfrm>
        <a:graphic>
          <a:graphicData uri="http://schemas.openxmlformats.org/drawingml/2006/table">
            <a:tbl>
              <a:tblPr firstRow="1" bandRow="1">
                <a:tableStyleId>{8799B23B-EC83-4686-B30A-512413B5E67A}</a:tableStyleId>
              </a:tblPr>
              <a:tblGrid>
                <a:gridCol w="2223906">
                  <a:extLst>
                    <a:ext uri="{9D8B030D-6E8A-4147-A177-3AD203B41FA5}">
                      <a16:colId xmlns:a16="http://schemas.microsoft.com/office/drawing/2014/main" val="1070517569"/>
                    </a:ext>
                  </a:extLst>
                </a:gridCol>
                <a:gridCol w="2223906">
                  <a:extLst>
                    <a:ext uri="{9D8B030D-6E8A-4147-A177-3AD203B41FA5}">
                      <a16:colId xmlns:a16="http://schemas.microsoft.com/office/drawing/2014/main" val="1294600929"/>
                    </a:ext>
                  </a:extLst>
                </a:gridCol>
                <a:gridCol w="2223906">
                  <a:extLst>
                    <a:ext uri="{9D8B030D-6E8A-4147-A177-3AD203B41FA5}">
                      <a16:colId xmlns:a16="http://schemas.microsoft.com/office/drawing/2014/main" val="693494535"/>
                    </a:ext>
                  </a:extLst>
                </a:gridCol>
                <a:gridCol w="2223906">
                  <a:extLst>
                    <a:ext uri="{9D8B030D-6E8A-4147-A177-3AD203B41FA5}">
                      <a16:colId xmlns:a16="http://schemas.microsoft.com/office/drawing/2014/main" val="1695250555"/>
                    </a:ext>
                  </a:extLst>
                </a:gridCol>
                <a:gridCol w="2223906">
                  <a:extLst>
                    <a:ext uri="{9D8B030D-6E8A-4147-A177-3AD203B41FA5}">
                      <a16:colId xmlns:a16="http://schemas.microsoft.com/office/drawing/2014/main" val="1216223655"/>
                    </a:ext>
                  </a:extLst>
                </a:gridCol>
              </a:tblGrid>
              <a:tr h="843829">
                <a:tc>
                  <a:txBody>
                    <a:bodyPr/>
                    <a:lstStyle/>
                    <a:p>
                      <a:pPr algn="ctr"/>
                      <a:r>
                        <a:rPr lang="en-CA" sz="1700" dirty="0">
                          <a:solidFill>
                            <a:schemeClr val="bg1"/>
                          </a:solidFill>
                          <a:latin typeface="Calibri" panose="020F0502020204030204" pitchFamily="34" charset="0"/>
                          <a:cs typeface="Calibri" panose="020F0502020204030204" pitchFamily="34" charset="0"/>
                        </a:rPr>
                        <a:t>Physical Health &amp; Well-Being</a:t>
                      </a:r>
                    </a:p>
                  </a:txBody>
                  <a:tcPr marL="87309" marR="87309" marT="43655" marB="43655"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07F25"/>
                    </a:solidFill>
                  </a:tcPr>
                </a:tc>
                <a:tc>
                  <a:txBody>
                    <a:bodyPr/>
                    <a:lstStyle/>
                    <a:p>
                      <a:pPr algn="ctr"/>
                      <a:r>
                        <a:rPr lang="en-CA" sz="1700" dirty="0">
                          <a:solidFill>
                            <a:schemeClr val="bg1"/>
                          </a:solidFill>
                          <a:latin typeface="Calibri" panose="020F0502020204030204" pitchFamily="34" charset="0"/>
                          <a:cs typeface="Calibri" panose="020F0502020204030204" pitchFamily="34" charset="0"/>
                        </a:rPr>
                        <a:t>Connectedness</a:t>
                      </a:r>
                    </a:p>
                  </a:txBody>
                  <a:tcPr marL="87309" marR="87309" marT="43655" marB="4365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07F25"/>
                    </a:solidFill>
                  </a:tcPr>
                </a:tc>
                <a:tc>
                  <a:txBody>
                    <a:bodyPr/>
                    <a:lstStyle/>
                    <a:p>
                      <a:pPr algn="ctr"/>
                      <a:r>
                        <a:rPr lang="en-CA" sz="1700" dirty="0">
                          <a:solidFill>
                            <a:schemeClr val="bg1"/>
                          </a:solidFill>
                          <a:latin typeface="Calibri" panose="020F0502020204030204" pitchFamily="34" charset="0"/>
                          <a:cs typeface="Calibri" panose="020F0502020204030204" pitchFamily="34" charset="0"/>
                        </a:rPr>
                        <a:t>School Experiences</a:t>
                      </a:r>
                    </a:p>
                  </a:txBody>
                  <a:tcPr marL="87309" marR="87309" marT="43655" marB="4365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07F25"/>
                    </a:solidFill>
                  </a:tcPr>
                </a:tc>
                <a:tc>
                  <a:txBody>
                    <a:bodyPr/>
                    <a:lstStyle/>
                    <a:p>
                      <a:pPr algn="ctr"/>
                      <a:r>
                        <a:rPr lang="en-CA" sz="1700" dirty="0">
                          <a:solidFill>
                            <a:schemeClr val="bg1"/>
                          </a:solidFill>
                          <a:latin typeface="Calibri" panose="020F0502020204030204" pitchFamily="34" charset="0"/>
                          <a:cs typeface="Calibri" panose="020F0502020204030204" pitchFamily="34" charset="0"/>
                        </a:rPr>
                        <a:t>Use of </a:t>
                      </a:r>
                      <a:br>
                        <a:rPr lang="en-CA" sz="1700" dirty="0">
                          <a:solidFill>
                            <a:schemeClr val="bg1"/>
                          </a:solidFill>
                          <a:latin typeface="Calibri" panose="020F0502020204030204" pitchFamily="34" charset="0"/>
                          <a:cs typeface="Calibri" panose="020F0502020204030204" pitchFamily="34" charset="0"/>
                        </a:rPr>
                      </a:br>
                      <a:r>
                        <a:rPr lang="en-CA" sz="1700" dirty="0">
                          <a:solidFill>
                            <a:schemeClr val="bg1"/>
                          </a:solidFill>
                          <a:latin typeface="Calibri" panose="020F0502020204030204" pitchFamily="34" charset="0"/>
                          <a:cs typeface="Calibri" panose="020F0502020204030204" pitchFamily="34" charset="0"/>
                        </a:rPr>
                        <a:t>Out-of-School Time</a:t>
                      </a:r>
                    </a:p>
                  </a:txBody>
                  <a:tcPr marL="87309" marR="87309" marT="43655" marB="4365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07F25"/>
                    </a:solidFill>
                  </a:tcPr>
                </a:tc>
                <a:tc>
                  <a:txBody>
                    <a:bodyPr/>
                    <a:lstStyle/>
                    <a:p>
                      <a:pPr algn="ctr"/>
                      <a:r>
                        <a:rPr lang="en-CA" sz="1700" dirty="0">
                          <a:solidFill>
                            <a:schemeClr val="bg1"/>
                          </a:solidFill>
                          <a:latin typeface="Calibri" panose="020F0502020204030204" pitchFamily="34" charset="0"/>
                          <a:cs typeface="Calibri" panose="020F0502020204030204" pitchFamily="34" charset="0"/>
                        </a:rPr>
                        <a:t>Social &amp; Emotional Development</a:t>
                      </a:r>
                    </a:p>
                  </a:txBody>
                  <a:tcPr marL="87309" marR="87309" marT="43655" marB="43655"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07F25"/>
                    </a:solidFill>
                  </a:tcPr>
                </a:tc>
                <a:extLst>
                  <a:ext uri="{0D108BD9-81ED-4DB2-BD59-A6C34878D82A}">
                    <a16:rowId xmlns:a16="http://schemas.microsoft.com/office/drawing/2014/main" val="1852889805"/>
                  </a:ext>
                </a:extLst>
              </a:tr>
              <a:tr h="4212998">
                <a:tc>
                  <a:txBody>
                    <a:bodyPr/>
                    <a:lstStyle/>
                    <a:p>
                      <a:pPr marL="285750" indent="-285750">
                        <a:lnSpc>
                          <a:spcPct val="100000"/>
                        </a:lnSpc>
                        <a:spcBef>
                          <a:spcPts val="200"/>
                        </a:spcBef>
                        <a:buFont typeface="Wingdings" pitchFamily="2" charset="2"/>
                        <a:buChar char="§"/>
                      </a:pPr>
                      <a:r>
                        <a:rPr lang="en-CA" sz="1600" dirty="0">
                          <a:latin typeface="Calibri" panose="020F0502020204030204" pitchFamily="34" charset="0"/>
                          <a:cs typeface="Calibri" panose="020F0502020204030204" pitchFamily="34" charset="0"/>
                        </a:rPr>
                        <a:t>General Health</a:t>
                      </a:r>
                    </a:p>
                    <a:p>
                      <a:pPr marL="285750" indent="-285750">
                        <a:lnSpc>
                          <a:spcPct val="100000"/>
                        </a:lnSpc>
                        <a:spcBef>
                          <a:spcPts val="200"/>
                        </a:spcBef>
                        <a:buFont typeface="Wingdings" pitchFamily="2" charset="2"/>
                        <a:buChar char="§"/>
                      </a:pPr>
                      <a:r>
                        <a:rPr lang="en-CA" sz="1600" dirty="0">
                          <a:latin typeface="Calibri" panose="020F0502020204030204" pitchFamily="34" charset="0"/>
                          <a:cs typeface="Calibri" panose="020F0502020204030204" pitchFamily="34" charset="0"/>
                        </a:rPr>
                        <a:t>Meals with Adults </a:t>
                      </a:r>
                      <a:br>
                        <a:rPr lang="en-CA" sz="1600" dirty="0">
                          <a:latin typeface="Calibri" panose="020F0502020204030204" pitchFamily="34" charset="0"/>
                          <a:cs typeface="Calibri" panose="020F0502020204030204" pitchFamily="34" charset="0"/>
                        </a:rPr>
                      </a:br>
                      <a:r>
                        <a:rPr lang="en-CA" sz="1600" dirty="0">
                          <a:latin typeface="Calibri" panose="020F0502020204030204" pitchFamily="34" charset="0"/>
                          <a:cs typeface="Calibri" panose="020F0502020204030204" pitchFamily="34" charset="0"/>
                        </a:rPr>
                        <a:t>in Your Family</a:t>
                      </a:r>
                    </a:p>
                    <a:p>
                      <a:pPr marL="285750" indent="-285750">
                        <a:lnSpc>
                          <a:spcPct val="100000"/>
                        </a:lnSpc>
                        <a:spcBef>
                          <a:spcPts val="200"/>
                        </a:spcBef>
                        <a:buFont typeface="Wingdings" pitchFamily="2" charset="2"/>
                        <a:buChar char="§"/>
                      </a:pPr>
                      <a:r>
                        <a:rPr lang="en-CA" sz="1600" dirty="0">
                          <a:latin typeface="Calibri" panose="020F0502020204030204" pitchFamily="34" charset="0"/>
                          <a:cs typeface="Calibri" panose="020F0502020204030204" pitchFamily="34" charset="0"/>
                        </a:rPr>
                        <a:t>Frequency of </a:t>
                      </a:r>
                      <a:br>
                        <a:rPr lang="en-CA" sz="1600" dirty="0">
                          <a:latin typeface="Calibri" panose="020F0502020204030204" pitchFamily="34" charset="0"/>
                          <a:cs typeface="Calibri" panose="020F0502020204030204" pitchFamily="34" charset="0"/>
                        </a:rPr>
                      </a:br>
                      <a:r>
                        <a:rPr lang="en-CA" sz="1600" dirty="0">
                          <a:latin typeface="Calibri" panose="020F0502020204030204" pitchFamily="34" charset="0"/>
                          <a:cs typeface="Calibri" panose="020F0502020204030204" pitchFamily="34" charset="0"/>
                        </a:rPr>
                        <a:t>Good Sleep</a:t>
                      </a:r>
                    </a:p>
                    <a:p>
                      <a:pPr marL="285750" indent="-285750">
                        <a:lnSpc>
                          <a:spcPct val="100000"/>
                        </a:lnSpc>
                        <a:spcBef>
                          <a:spcPts val="200"/>
                        </a:spcBef>
                        <a:buFont typeface="Wingdings" pitchFamily="2" charset="2"/>
                        <a:buChar char="§"/>
                      </a:pPr>
                      <a:r>
                        <a:rPr lang="en-CA" sz="1600" dirty="0">
                          <a:latin typeface="Calibri" panose="020F0502020204030204" pitchFamily="34" charset="0"/>
                          <a:cs typeface="Calibri" panose="020F0502020204030204" pitchFamily="34" charset="0"/>
                        </a:rPr>
                        <a:t>Eating Breakfast</a:t>
                      </a:r>
                    </a:p>
                    <a:p>
                      <a:pPr marL="285750" indent="-285750">
                        <a:lnSpc>
                          <a:spcPct val="100000"/>
                        </a:lnSpc>
                        <a:spcBef>
                          <a:spcPts val="200"/>
                        </a:spcBef>
                        <a:buFont typeface="Wingdings" pitchFamily="2" charset="2"/>
                        <a:buChar char="§"/>
                      </a:pPr>
                      <a:r>
                        <a:rPr lang="en-CA" sz="1600" dirty="0">
                          <a:latin typeface="Calibri" panose="020F0502020204030204" pitchFamily="34" charset="0"/>
                          <a:cs typeface="Calibri" panose="020F0502020204030204" pitchFamily="34" charset="0"/>
                        </a:rPr>
                        <a:t>Physical Activity</a:t>
                      </a:r>
                    </a:p>
                    <a:p>
                      <a:pPr marL="285750" indent="-285750">
                        <a:lnSpc>
                          <a:spcPct val="100000"/>
                        </a:lnSpc>
                        <a:spcBef>
                          <a:spcPts val="200"/>
                        </a:spcBef>
                        <a:buFont typeface="Wingdings" pitchFamily="2" charset="2"/>
                        <a:buChar char="§"/>
                      </a:pPr>
                      <a:r>
                        <a:rPr lang="en-CA" sz="1600" dirty="0">
                          <a:latin typeface="Calibri" panose="020F0502020204030204" pitchFamily="34" charset="0"/>
                          <a:cs typeface="Calibri" panose="020F0502020204030204" pitchFamily="34" charset="0"/>
                        </a:rPr>
                        <a:t>Transportation to and from School</a:t>
                      </a:r>
                    </a:p>
                    <a:p>
                      <a:pPr marL="285750" indent="-285750">
                        <a:lnSpc>
                          <a:spcPct val="100000"/>
                        </a:lnSpc>
                        <a:spcBef>
                          <a:spcPts val="200"/>
                        </a:spcBef>
                        <a:buFont typeface="Wingdings" pitchFamily="2" charset="2"/>
                        <a:buChar char="§"/>
                      </a:pPr>
                      <a:r>
                        <a:rPr lang="en-CA" sz="1600" dirty="0">
                          <a:latin typeface="Calibri" panose="020F0502020204030204" pitchFamily="34" charset="0"/>
                          <a:cs typeface="Calibri" panose="020F0502020204030204" pitchFamily="34" charset="0"/>
                        </a:rPr>
                        <a:t>Help-Seeking </a:t>
                      </a:r>
                      <a:br>
                        <a:rPr lang="en-CA" sz="1600" dirty="0">
                          <a:latin typeface="Calibri" panose="020F0502020204030204" pitchFamily="34" charset="0"/>
                          <a:cs typeface="Calibri" panose="020F0502020204030204" pitchFamily="34" charset="0"/>
                        </a:rPr>
                      </a:br>
                      <a:r>
                        <a:rPr lang="en-CA" sz="1600" dirty="0">
                          <a:latin typeface="Calibri" panose="020F0502020204030204" pitchFamily="34" charset="0"/>
                          <a:cs typeface="Calibri" panose="020F0502020204030204" pitchFamily="34" charset="0"/>
                        </a:rPr>
                        <a:t>for Emotional </a:t>
                      </a:r>
                      <a:br>
                        <a:rPr lang="en-CA" sz="1600" dirty="0">
                          <a:latin typeface="Calibri" panose="020F0502020204030204" pitchFamily="34" charset="0"/>
                          <a:cs typeface="Calibri" panose="020F0502020204030204" pitchFamily="34" charset="0"/>
                        </a:rPr>
                      </a:br>
                      <a:r>
                        <a:rPr lang="en-CA" sz="1600" dirty="0">
                          <a:latin typeface="Calibri" panose="020F0502020204030204" pitchFamily="34" charset="0"/>
                          <a:cs typeface="Calibri" panose="020F0502020204030204" pitchFamily="34" charset="0"/>
                        </a:rPr>
                        <a:t>Well-Being</a:t>
                      </a:r>
                    </a:p>
                    <a:p>
                      <a:pPr marL="285750" indent="-285750">
                        <a:lnSpc>
                          <a:spcPct val="100000"/>
                        </a:lnSpc>
                        <a:spcBef>
                          <a:spcPts val="200"/>
                        </a:spcBef>
                        <a:buFont typeface="Wingdings" pitchFamily="2" charset="2"/>
                        <a:buChar char="§"/>
                      </a:pPr>
                      <a:endParaRPr lang="en-CA" sz="1600" dirty="0">
                        <a:latin typeface="Calibri" panose="020F0502020204030204" pitchFamily="34" charset="0"/>
                        <a:cs typeface="Calibri" panose="020F0502020204030204" pitchFamily="34" charset="0"/>
                      </a:endParaRPr>
                    </a:p>
                  </a:txBody>
                  <a:tcPr marL="87309" marR="87309" marT="43655" marB="43655">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F9A119">
                        <a:alpha val="29804"/>
                      </a:srgbClr>
                    </a:solidFill>
                  </a:tcPr>
                </a:tc>
                <a:tc>
                  <a:txBody>
                    <a:bodyPr/>
                    <a:lstStyle/>
                    <a:p>
                      <a:pPr marL="285750" indent="-285750">
                        <a:lnSpc>
                          <a:spcPct val="100000"/>
                        </a:lnSpc>
                        <a:spcBef>
                          <a:spcPts val="200"/>
                        </a:spcBef>
                        <a:buFont typeface="Wingdings" pitchFamily="2" charset="2"/>
                        <a:buChar char="§"/>
                      </a:pPr>
                      <a:r>
                        <a:rPr lang="en-CA" sz="1600" dirty="0">
                          <a:latin typeface="Calibri" panose="020F0502020204030204" pitchFamily="34" charset="0"/>
                          <a:cs typeface="Calibri" panose="020F0502020204030204" pitchFamily="34" charset="0"/>
                        </a:rPr>
                        <a:t>Connectedness </a:t>
                      </a:r>
                      <a:br>
                        <a:rPr lang="en-CA" sz="1600" dirty="0">
                          <a:latin typeface="Calibri" panose="020F0502020204030204" pitchFamily="34" charset="0"/>
                          <a:cs typeface="Calibri" panose="020F0502020204030204" pitchFamily="34" charset="0"/>
                        </a:rPr>
                      </a:br>
                      <a:r>
                        <a:rPr lang="en-CA" sz="1600" dirty="0">
                          <a:latin typeface="Calibri" panose="020F0502020204030204" pitchFamily="34" charset="0"/>
                          <a:cs typeface="Calibri" panose="020F0502020204030204" pitchFamily="34" charset="0"/>
                        </a:rPr>
                        <a:t>to Adults </a:t>
                      </a:r>
                      <a:br>
                        <a:rPr lang="en-CA" sz="1600" dirty="0">
                          <a:latin typeface="Calibri" panose="020F0502020204030204" pitchFamily="34" charset="0"/>
                          <a:cs typeface="Calibri" panose="020F0502020204030204" pitchFamily="34" charset="0"/>
                        </a:rPr>
                      </a:br>
                      <a:r>
                        <a:rPr lang="en-CA" sz="1600" dirty="0">
                          <a:latin typeface="Calibri" panose="020F0502020204030204" pitchFamily="34" charset="0"/>
                          <a:cs typeface="Calibri" panose="020F0502020204030204" pitchFamily="34" charset="0"/>
                        </a:rPr>
                        <a:t>(home, school, neighbourhood)</a:t>
                      </a:r>
                    </a:p>
                    <a:p>
                      <a:pPr marL="285750" indent="-285750">
                        <a:lnSpc>
                          <a:spcPct val="100000"/>
                        </a:lnSpc>
                        <a:spcBef>
                          <a:spcPts val="200"/>
                        </a:spcBef>
                        <a:buFont typeface="Wingdings" pitchFamily="2" charset="2"/>
                        <a:buChar char="§"/>
                      </a:pPr>
                      <a:r>
                        <a:rPr lang="en-CA" sz="1600" dirty="0">
                          <a:latin typeface="Calibri" panose="020F0502020204030204" pitchFamily="34" charset="0"/>
                          <a:cs typeface="Calibri" panose="020F0502020204030204" pitchFamily="34" charset="0"/>
                        </a:rPr>
                        <a:t>Connectedness </a:t>
                      </a:r>
                      <a:br>
                        <a:rPr lang="en-CA" sz="1600" dirty="0">
                          <a:latin typeface="Calibri" panose="020F0502020204030204" pitchFamily="34" charset="0"/>
                          <a:cs typeface="Calibri" panose="020F0502020204030204" pitchFamily="34" charset="0"/>
                        </a:rPr>
                      </a:br>
                      <a:r>
                        <a:rPr lang="en-CA" sz="1600" dirty="0">
                          <a:latin typeface="Calibri" panose="020F0502020204030204" pitchFamily="34" charset="0"/>
                          <a:cs typeface="Calibri" panose="020F0502020204030204" pitchFamily="34" charset="0"/>
                        </a:rPr>
                        <a:t>to Peers</a:t>
                      </a:r>
                    </a:p>
                  </a:txBody>
                  <a:tcPr marL="87309" marR="87309" marT="43655" marB="4365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F9A119">
                        <a:alpha val="29804"/>
                      </a:srgbClr>
                    </a:solidFill>
                  </a:tcPr>
                </a:tc>
                <a:tc>
                  <a:txBody>
                    <a:bodyPr/>
                    <a:lstStyle/>
                    <a:p>
                      <a:pPr marL="285750" indent="-285750">
                        <a:lnSpc>
                          <a:spcPct val="100000"/>
                        </a:lnSpc>
                        <a:spcBef>
                          <a:spcPts val="200"/>
                        </a:spcBef>
                        <a:buFont typeface="Wingdings" pitchFamily="2" charset="2"/>
                        <a:buChar char="§"/>
                      </a:pPr>
                      <a:r>
                        <a:rPr lang="en-CA" sz="1600" dirty="0">
                          <a:latin typeface="Calibri" panose="020F0502020204030204" pitchFamily="34" charset="0"/>
                          <a:cs typeface="Calibri" panose="020F0502020204030204" pitchFamily="34" charset="0"/>
                        </a:rPr>
                        <a:t>School Climate</a:t>
                      </a:r>
                    </a:p>
                    <a:p>
                      <a:pPr marL="285750" indent="-285750">
                        <a:lnSpc>
                          <a:spcPct val="100000"/>
                        </a:lnSpc>
                        <a:spcBef>
                          <a:spcPts val="200"/>
                        </a:spcBef>
                        <a:buFont typeface="Wingdings" pitchFamily="2" charset="2"/>
                        <a:buChar char="§"/>
                      </a:pPr>
                      <a:r>
                        <a:rPr lang="en-CA" sz="1600" dirty="0">
                          <a:latin typeface="Calibri" panose="020F0502020204030204" pitchFamily="34" charset="0"/>
                          <a:cs typeface="Calibri" panose="020F0502020204030204" pitchFamily="34" charset="0"/>
                        </a:rPr>
                        <a:t>School Belonging</a:t>
                      </a:r>
                    </a:p>
                    <a:p>
                      <a:pPr marL="285750" indent="-285750">
                        <a:lnSpc>
                          <a:spcPct val="100000"/>
                        </a:lnSpc>
                        <a:spcBef>
                          <a:spcPts val="200"/>
                        </a:spcBef>
                        <a:buFont typeface="Wingdings" pitchFamily="2" charset="2"/>
                        <a:buChar char="§"/>
                      </a:pPr>
                      <a:r>
                        <a:rPr lang="en-CA" sz="1600" dirty="0">
                          <a:latin typeface="Calibri" panose="020F0502020204030204" pitchFamily="34" charset="0"/>
                          <a:cs typeface="Calibri" panose="020F0502020204030204" pitchFamily="34" charset="0"/>
                        </a:rPr>
                        <a:t>Academic </a:t>
                      </a:r>
                      <a:br>
                        <a:rPr lang="en-CA" sz="1600" dirty="0">
                          <a:latin typeface="Calibri" panose="020F0502020204030204" pitchFamily="34" charset="0"/>
                          <a:cs typeface="Calibri" panose="020F0502020204030204" pitchFamily="34" charset="0"/>
                        </a:rPr>
                      </a:br>
                      <a:r>
                        <a:rPr lang="en-CA" sz="1600" dirty="0">
                          <a:latin typeface="Calibri" panose="020F0502020204030204" pitchFamily="34" charset="0"/>
                          <a:cs typeface="Calibri" panose="020F0502020204030204" pitchFamily="34" charset="0"/>
                        </a:rPr>
                        <a:t>Self-Concept</a:t>
                      </a:r>
                    </a:p>
                    <a:p>
                      <a:pPr marL="285750" indent="-285750">
                        <a:lnSpc>
                          <a:spcPct val="100000"/>
                        </a:lnSpc>
                        <a:spcBef>
                          <a:spcPts val="200"/>
                        </a:spcBef>
                        <a:buFont typeface="Wingdings" pitchFamily="2" charset="2"/>
                        <a:buChar char="§"/>
                      </a:pPr>
                      <a:r>
                        <a:rPr lang="en-CA" sz="1600" dirty="0">
                          <a:latin typeface="Calibri" panose="020F0502020204030204" pitchFamily="34" charset="0"/>
                          <a:cs typeface="Calibri" panose="020F0502020204030204" pitchFamily="34" charset="0"/>
                        </a:rPr>
                        <a:t>Victimization &amp; Bullying</a:t>
                      </a:r>
                    </a:p>
                  </a:txBody>
                  <a:tcPr marL="87309" marR="87309" marT="43655" marB="4365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F9A119">
                        <a:alpha val="29804"/>
                      </a:srgbClr>
                    </a:solidFill>
                  </a:tcPr>
                </a:tc>
                <a:tc>
                  <a:txBody>
                    <a:bodyPr/>
                    <a:lstStyle/>
                    <a:p>
                      <a:pPr marL="285750" indent="-285750">
                        <a:lnSpc>
                          <a:spcPct val="100000"/>
                        </a:lnSpc>
                        <a:spcBef>
                          <a:spcPts val="200"/>
                        </a:spcBef>
                        <a:buFont typeface="Wingdings" pitchFamily="2" charset="2"/>
                        <a:buChar char="§"/>
                      </a:pPr>
                      <a:r>
                        <a:rPr lang="en-CA" sz="1600" dirty="0">
                          <a:latin typeface="Calibri" panose="020F0502020204030204" pitchFamily="34" charset="0"/>
                          <a:cs typeface="Calibri" panose="020F0502020204030204" pitchFamily="34" charset="0"/>
                        </a:rPr>
                        <a:t>Organized Activities (sports, arts, clubs, educational)</a:t>
                      </a:r>
                    </a:p>
                    <a:p>
                      <a:pPr marL="285750" indent="-285750">
                        <a:lnSpc>
                          <a:spcPct val="100000"/>
                        </a:lnSpc>
                        <a:spcBef>
                          <a:spcPts val="200"/>
                        </a:spcBef>
                        <a:buFont typeface="Wingdings" pitchFamily="2" charset="2"/>
                        <a:buChar char="§"/>
                      </a:pPr>
                      <a:r>
                        <a:rPr lang="en-CA" sz="1600" dirty="0">
                          <a:latin typeface="Calibri" panose="020F0502020204030204" pitchFamily="34" charset="0"/>
                          <a:cs typeface="Calibri" panose="020F0502020204030204" pitchFamily="34" charset="0"/>
                        </a:rPr>
                        <a:t>How Students Spend their Time</a:t>
                      </a:r>
                    </a:p>
                    <a:p>
                      <a:pPr marL="285750" indent="-285750">
                        <a:lnSpc>
                          <a:spcPct val="100000"/>
                        </a:lnSpc>
                        <a:spcBef>
                          <a:spcPts val="200"/>
                        </a:spcBef>
                        <a:buFont typeface="Wingdings" pitchFamily="2" charset="2"/>
                        <a:buChar char="§"/>
                      </a:pPr>
                      <a:r>
                        <a:rPr lang="en-CA" sz="1600" dirty="0">
                          <a:latin typeface="Calibri" panose="020F0502020204030204" pitchFamily="34" charset="0"/>
                          <a:cs typeface="Calibri" panose="020F0502020204030204" pitchFamily="34" charset="0"/>
                        </a:rPr>
                        <a:t>How Students Wish to Spend their Time</a:t>
                      </a:r>
                    </a:p>
                    <a:p>
                      <a:pPr marL="285750" indent="-285750">
                        <a:lnSpc>
                          <a:spcPct val="100000"/>
                        </a:lnSpc>
                        <a:spcBef>
                          <a:spcPts val="200"/>
                        </a:spcBef>
                        <a:buFont typeface="Wingdings" pitchFamily="2" charset="2"/>
                        <a:buChar char="§"/>
                      </a:pPr>
                      <a:endParaRPr lang="en-CA" sz="1600" dirty="0">
                        <a:latin typeface="Calibri" panose="020F0502020204030204" pitchFamily="34" charset="0"/>
                        <a:cs typeface="Calibri" panose="020F0502020204030204" pitchFamily="34" charset="0"/>
                      </a:endParaRPr>
                    </a:p>
                  </a:txBody>
                  <a:tcPr marL="87309" marR="87309" marT="43655" marB="4365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F9A119">
                        <a:alpha val="29804"/>
                      </a:srgbClr>
                    </a:solidFill>
                  </a:tcPr>
                </a:tc>
                <a:tc>
                  <a:txBody>
                    <a:bodyPr/>
                    <a:lstStyle/>
                    <a:p>
                      <a:pPr marL="285750" indent="-285750">
                        <a:lnSpc>
                          <a:spcPct val="100000"/>
                        </a:lnSpc>
                        <a:spcBef>
                          <a:spcPts val="200"/>
                        </a:spcBef>
                        <a:buFont typeface="Wingdings" pitchFamily="2" charset="2"/>
                        <a:buChar char="§"/>
                      </a:pPr>
                      <a:r>
                        <a:rPr lang="en-CA" sz="1600" dirty="0">
                          <a:latin typeface="Calibri" panose="020F0502020204030204" pitchFamily="34" charset="0"/>
                          <a:cs typeface="Calibri" panose="020F0502020204030204" pitchFamily="34" charset="0"/>
                        </a:rPr>
                        <a:t>Empathy</a:t>
                      </a:r>
                    </a:p>
                    <a:p>
                      <a:pPr marL="285750" indent="-285750">
                        <a:lnSpc>
                          <a:spcPct val="100000"/>
                        </a:lnSpc>
                        <a:spcBef>
                          <a:spcPts val="200"/>
                        </a:spcBef>
                        <a:buFont typeface="Wingdings" pitchFamily="2" charset="2"/>
                        <a:buChar char="§"/>
                      </a:pPr>
                      <a:r>
                        <a:rPr lang="en-CA" sz="1600" dirty="0">
                          <a:latin typeface="Calibri" panose="020F0502020204030204" pitchFamily="34" charset="0"/>
                          <a:cs typeface="Calibri" panose="020F0502020204030204" pitchFamily="34" charset="0"/>
                        </a:rPr>
                        <a:t>Optimism</a:t>
                      </a:r>
                    </a:p>
                    <a:p>
                      <a:pPr marL="285750" indent="-285750">
                        <a:lnSpc>
                          <a:spcPct val="100000"/>
                        </a:lnSpc>
                        <a:spcBef>
                          <a:spcPts val="200"/>
                        </a:spcBef>
                        <a:buFont typeface="Wingdings" pitchFamily="2" charset="2"/>
                        <a:buChar char="§"/>
                      </a:pPr>
                      <a:r>
                        <a:rPr lang="en-CA" sz="1600" dirty="0">
                          <a:latin typeface="Calibri" panose="020F0502020204030204" pitchFamily="34" charset="0"/>
                          <a:cs typeface="Calibri" panose="020F0502020204030204" pitchFamily="34" charset="0"/>
                        </a:rPr>
                        <a:t>Self-Regulation</a:t>
                      </a:r>
                    </a:p>
                    <a:p>
                      <a:pPr marL="285750" indent="-285750">
                        <a:lnSpc>
                          <a:spcPct val="100000"/>
                        </a:lnSpc>
                        <a:spcBef>
                          <a:spcPts val="200"/>
                        </a:spcBef>
                        <a:buFont typeface="Wingdings" pitchFamily="2" charset="2"/>
                        <a:buChar char="§"/>
                      </a:pPr>
                      <a:r>
                        <a:rPr lang="en-CA" sz="1600" dirty="0">
                          <a:latin typeface="Calibri" panose="020F0502020204030204" pitchFamily="34" charset="0"/>
                          <a:cs typeface="Calibri" panose="020F0502020204030204" pitchFamily="34" charset="0"/>
                        </a:rPr>
                        <a:t>Prosocial Behaviour</a:t>
                      </a:r>
                    </a:p>
                    <a:p>
                      <a:pPr marL="285750" indent="-285750">
                        <a:lnSpc>
                          <a:spcPct val="100000"/>
                        </a:lnSpc>
                        <a:spcBef>
                          <a:spcPts val="200"/>
                        </a:spcBef>
                        <a:buFont typeface="Wingdings" pitchFamily="2" charset="2"/>
                        <a:buChar char="§"/>
                      </a:pPr>
                      <a:r>
                        <a:rPr lang="en-CA" sz="1600" dirty="0">
                          <a:latin typeface="Calibri" panose="020F0502020204030204" pitchFamily="34" charset="0"/>
                          <a:cs typeface="Calibri" panose="020F0502020204030204" pitchFamily="34" charset="0"/>
                        </a:rPr>
                        <a:t>Absence of Sadness</a:t>
                      </a:r>
                    </a:p>
                    <a:p>
                      <a:pPr marL="285750" indent="-285750">
                        <a:lnSpc>
                          <a:spcPct val="100000"/>
                        </a:lnSpc>
                        <a:spcBef>
                          <a:spcPts val="200"/>
                        </a:spcBef>
                        <a:buFont typeface="Wingdings" pitchFamily="2" charset="2"/>
                        <a:buChar char="§"/>
                      </a:pPr>
                      <a:r>
                        <a:rPr lang="en-CA" sz="1600" dirty="0">
                          <a:latin typeface="Calibri" panose="020F0502020204030204" pitchFamily="34" charset="0"/>
                          <a:cs typeface="Calibri" panose="020F0502020204030204" pitchFamily="34" charset="0"/>
                        </a:rPr>
                        <a:t>Absence of Worries</a:t>
                      </a:r>
                    </a:p>
                    <a:p>
                      <a:pPr marL="285750" indent="-285750">
                        <a:lnSpc>
                          <a:spcPct val="100000"/>
                        </a:lnSpc>
                        <a:spcBef>
                          <a:spcPts val="200"/>
                        </a:spcBef>
                        <a:buFont typeface="Wingdings" pitchFamily="2" charset="2"/>
                        <a:buChar char="§"/>
                      </a:pPr>
                      <a:r>
                        <a:rPr lang="en-CA" sz="1600" dirty="0">
                          <a:latin typeface="Calibri" panose="020F0502020204030204" pitchFamily="34" charset="0"/>
                          <a:cs typeface="Calibri" panose="020F0502020204030204" pitchFamily="34" charset="0"/>
                        </a:rPr>
                        <a:t>Happiness</a:t>
                      </a:r>
                    </a:p>
                    <a:p>
                      <a:pPr marL="285750" indent="-285750">
                        <a:lnSpc>
                          <a:spcPct val="100000"/>
                        </a:lnSpc>
                        <a:spcBef>
                          <a:spcPts val="200"/>
                        </a:spcBef>
                        <a:buFont typeface="Wingdings" pitchFamily="2" charset="2"/>
                        <a:buChar char="§"/>
                      </a:pPr>
                      <a:r>
                        <a:rPr lang="en-CA" sz="1600" dirty="0">
                          <a:latin typeface="Calibri" panose="020F0502020204030204" pitchFamily="34" charset="0"/>
                          <a:cs typeface="Calibri" panose="020F0502020204030204" pitchFamily="34" charset="0"/>
                        </a:rPr>
                        <a:t>Self-Esteem</a:t>
                      </a:r>
                    </a:p>
                    <a:p>
                      <a:pPr marL="285750" indent="-285750">
                        <a:lnSpc>
                          <a:spcPct val="100000"/>
                        </a:lnSpc>
                        <a:spcBef>
                          <a:spcPts val="200"/>
                        </a:spcBef>
                        <a:buFont typeface="Wingdings" pitchFamily="2" charset="2"/>
                        <a:buChar char="§"/>
                      </a:pPr>
                      <a:r>
                        <a:rPr lang="en-CA" sz="1600" dirty="0">
                          <a:latin typeface="Calibri" panose="020F0502020204030204" pitchFamily="34" charset="0"/>
                          <a:cs typeface="Calibri" panose="020F0502020204030204" pitchFamily="34" charset="0"/>
                        </a:rPr>
                        <a:t>Self-Awareness</a:t>
                      </a:r>
                    </a:p>
                    <a:p>
                      <a:pPr marL="285750" indent="-285750">
                        <a:lnSpc>
                          <a:spcPct val="100000"/>
                        </a:lnSpc>
                        <a:spcBef>
                          <a:spcPts val="200"/>
                        </a:spcBef>
                        <a:buFont typeface="Wingdings" pitchFamily="2" charset="2"/>
                        <a:buChar char="§"/>
                      </a:pPr>
                      <a:r>
                        <a:rPr lang="en-CA" sz="1600" dirty="0">
                          <a:latin typeface="Calibri" panose="020F0502020204030204" pitchFamily="34" charset="0"/>
                          <a:cs typeface="Calibri" panose="020F0502020204030204" pitchFamily="34" charset="0"/>
                        </a:rPr>
                        <a:t>Responsible Decision-Making</a:t>
                      </a:r>
                    </a:p>
                    <a:p>
                      <a:pPr marL="285750" indent="-285750">
                        <a:lnSpc>
                          <a:spcPct val="100000"/>
                        </a:lnSpc>
                        <a:spcBef>
                          <a:spcPts val="200"/>
                        </a:spcBef>
                        <a:buFont typeface="Wingdings" pitchFamily="2" charset="2"/>
                        <a:buChar char="§"/>
                      </a:pPr>
                      <a:r>
                        <a:rPr lang="en-CA" sz="1600" dirty="0">
                          <a:latin typeface="Calibri" panose="020F0502020204030204" pitchFamily="34" charset="0"/>
                          <a:cs typeface="Calibri" panose="020F0502020204030204" pitchFamily="34" charset="0"/>
                        </a:rPr>
                        <a:t>Citizenship &amp; Social Responsibility</a:t>
                      </a:r>
                    </a:p>
                    <a:p>
                      <a:pPr marL="285750" indent="-285750">
                        <a:lnSpc>
                          <a:spcPct val="100000"/>
                        </a:lnSpc>
                        <a:spcBef>
                          <a:spcPts val="200"/>
                        </a:spcBef>
                        <a:buFont typeface="Wingdings" pitchFamily="2" charset="2"/>
                        <a:buChar char="§"/>
                      </a:pPr>
                      <a:r>
                        <a:rPr lang="en-CA" sz="1600" dirty="0">
                          <a:latin typeface="Calibri" panose="020F0502020204030204" pitchFamily="34" charset="0"/>
                          <a:cs typeface="Calibri" panose="020F0502020204030204" pitchFamily="34" charset="0"/>
                        </a:rPr>
                        <a:t>Concern for the Environment</a:t>
                      </a:r>
                    </a:p>
                  </a:txBody>
                  <a:tcPr marL="87309" marR="87309" marT="43655" marB="43655">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F9A119">
                        <a:alpha val="29804"/>
                      </a:srgbClr>
                    </a:solidFill>
                  </a:tcPr>
                </a:tc>
                <a:extLst>
                  <a:ext uri="{0D108BD9-81ED-4DB2-BD59-A6C34878D82A}">
                    <a16:rowId xmlns:a16="http://schemas.microsoft.com/office/drawing/2014/main" val="3421886741"/>
                  </a:ext>
                </a:extLst>
              </a:tr>
            </a:tbl>
          </a:graphicData>
        </a:graphic>
      </p:graphicFrame>
      <p:sp>
        <p:nvSpPr>
          <p:cNvPr id="9" name="TextBox 8">
            <a:extLst>
              <a:ext uri="{FF2B5EF4-FFF2-40B4-BE49-F238E27FC236}">
                <a16:creationId xmlns:a16="http://schemas.microsoft.com/office/drawing/2014/main" id="{C7D7D4E2-F4BF-40EF-9897-C6B1446984E9}"/>
              </a:ext>
            </a:extLst>
          </p:cNvPr>
          <p:cNvSpPr txBox="1"/>
          <p:nvPr/>
        </p:nvSpPr>
        <p:spPr>
          <a:xfrm>
            <a:off x="195071" y="220947"/>
            <a:ext cx="10747650" cy="646331"/>
          </a:xfrm>
          <a:prstGeom prst="rect">
            <a:avLst/>
          </a:prstGeom>
          <a:noFill/>
          <a:ln>
            <a:noFill/>
          </a:ln>
        </p:spPr>
        <p:txBody>
          <a:bodyPr wrap="square" rtlCol="0">
            <a:spAutoFit/>
          </a:bodyPr>
          <a:lstStyle/>
          <a:p>
            <a:r>
              <a:rPr lang="en-CA" sz="3600" b="1" dirty="0">
                <a:solidFill>
                  <a:schemeClr val="tx1"/>
                </a:solidFill>
                <a:latin typeface="Calibri" panose="020F0502020204030204" pitchFamily="34" charset="0"/>
                <a:cs typeface="Calibri" panose="020F0502020204030204" pitchFamily="34" charset="0"/>
              </a:rPr>
              <a:t>Activity </a:t>
            </a:r>
            <a:r>
              <a:rPr lang="en-US" sz="3600" b="1" dirty="0">
                <a:solidFill>
                  <a:schemeClr val="tx1"/>
                </a:solidFill>
                <a:latin typeface="Calibri" panose="020F0502020204030204" pitchFamily="34" charset="0"/>
                <a:cs typeface="Calibri" panose="020F0502020204030204" pitchFamily="34" charset="0"/>
              </a:rPr>
              <a:t>2</a:t>
            </a:r>
            <a:endParaRPr lang="en-US" sz="3600"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2" name="Picture 2">
            <a:extLst>
              <a:ext uri="{FF2B5EF4-FFF2-40B4-BE49-F238E27FC236}">
                <a16:creationId xmlns:a16="http://schemas.microsoft.com/office/drawing/2014/main" id="{55C67C5A-84DC-D52D-5757-4688303CC5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02778" y="220946"/>
            <a:ext cx="1294151" cy="5333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F68D667-C55C-D685-1BC4-A1C68EDC87F0}"/>
              </a:ext>
            </a:extLst>
          </p:cNvPr>
          <p:cNvSpPr/>
          <p:nvPr/>
        </p:nvSpPr>
        <p:spPr>
          <a:xfrm rot="5400000">
            <a:off x="1406330" y="-550716"/>
            <a:ext cx="111922" cy="2924579"/>
          </a:xfrm>
          <a:prstGeom prst="rect">
            <a:avLst/>
          </a:prstGeom>
          <a:solidFill>
            <a:srgbClr val="D77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4005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13"/>
          <p:cNvPicPr preferRelativeResize="0"/>
          <p:nvPr/>
        </p:nvPicPr>
        <p:blipFill rotWithShape="1">
          <a:blip r:embed="rId3">
            <a:alphaModFix/>
          </a:blip>
          <a:srcRect l="1206" r="415" b="3183"/>
          <a:stretch/>
        </p:blipFill>
        <p:spPr>
          <a:xfrm>
            <a:off x="-1" y="0"/>
            <a:ext cx="12267879" cy="6901249"/>
          </a:xfrm>
          <a:prstGeom prst="rect">
            <a:avLst/>
          </a:prstGeom>
          <a:noFill/>
          <a:ln>
            <a:noFill/>
          </a:ln>
        </p:spPr>
      </p:pic>
      <p:sp>
        <p:nvSpPr>
          <p:cNvPr id="228" name="Google Shape;228;p13"/>
          <p:cNvSpPr/>
          <p:nvPr/>
        </p:nvSpPr>
        <p:spPr>
          <a:xfrm>
            <a:off x="637175" y="4873675"/>
            <a:ext cx="9863441" cy="923172"/>
          </a:xfrm>
          <a:prstGeom prst="rect">
            <a:avLst/>
          </a:prstGeom>
          <a:noFill/>
          <a:ln>
            <a:noFill/>
          </a:ln>
        </p:spPr>
        <p:txBody>
          <a:bodyPr spcFirstLastPara="1" wrap="square" lIns="91275" tIns="45625" rIns="91275" bIns="45625"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i="0" u="none" strike="noStrike" cap="none" dirty="0">
                <a:solidFill>
                  <a:schemeClr val="lt1"/>
                </a:solidFill>
                <a:latin typeface="Calibri"/>
                <a:ea typeface="Calibri"/>
                <a:cs typeface="Calibri"/>
                <a:sym typeface="Calibri"/>
              </a:rPr>
              <a:t>Your voices matter!</a:t>
            </a:r>
            <a:endParaRPr i="0" u="none" strike="noStrike" cap="none" dirty="0">
              <a:solidFill>
                <a:srgbClr val="000000"/>
              </a:solidFill>
              <a:latin typeface="Arial"/>
              <a:ea typeface="Arial"/>
              <a:cs typeface="Arial"/>
              <a:sym typeface="Arial"/>
            </a:endParaRPr>
          </a:p>
        </p:txBody>
      </p:sp>
      <p:sp>
        <p:nvSpPr>
          <p:cNvPr id="11" name="Rectangle 10">
            <a:extLst>
              <a:ext uri="{FF2B5EF4-FFF2-40B4-BE49-F238E27FC236}">
                <a16:creationId xmlns:a16="http://schemas.microsoft.com/office/drawing/2014/main" id="{6628142F-4358-4B24-A7AD-4B4029112977}"/>
              </a:ext>
            </a:extLst>
          </p:cNvPr>
          <p:cNvSpPr/>
          <p:nvPr/>
        </p:nvSpPr>
        <p:spPr>
          <a:xfrm>
            <a:off x="-1" y="0"/>
            <a:ext cx="12267880" cy="9510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91265E0-EA15-4057-891A-8DE8F200C67E}"/>
              </a:ext>
            </a:extLst>
          </p:cNvPr>
          <p:cNvSpPr txBox="1"/>
          <p:nvPr/>
        </p:nvSpPr>
        <p:spPr>
          <a:xfrm>
            <a:off x="195071" y="220947"/>
            <a:ext cx="10747650" cy="646331"/>
          </a:xfrm>
          <a:prstGeom prst="rect">
            <a:avLst/>
          </a:prstGeom>
          <a:noFill/>
          <a:ln>
            <a:noFill/>
          </a:ln>
        </p:spPr>
        <p:txBody>
          <a:bodyPr wrap="square" rtlCol="0">
            <a:spAutoFit/>
          </a:bodyPr>
          <a:lstStyle/>
          <a:p>
            <a:r>
              <a:rPr lang="en-US" sz="3600" b="1" dirty="0">
                <a:solidFill>
                  <a:schemeClr val="tx1"/>
                </a:solidFill>
                <a:latin typeface="Calibri" panose="020F0502020204030204" pitchFamily="34" charset="0"/>
                <a:cs typeface="Calibri" panose="020F0502020204030204" pitchFamily="34" charset="0"/>
              </a:rPr>
              <a:t>Wrap-Up</a:t>
            </a:r>
            <a:endParaRPr lang="en-US" sz="3600"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2" name="Picture 2">
            <a:extLst>
              <a:ext uri="{FF2B5EF4-FFF2-40B4-BE49-F238E27FC236}">
                <a16:creationId xmlns:a16="http://schemas.microsoft.com/office/drawing/2014/main" id="{20235F2A-A040-0FC0-F959-F9B5E145EB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2778" y="220946"/>
            <a:ext cx="1294151" cy="53333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C439BBA2-BB5D-9440-059A-C55947DE71B2}"/>
              </a:ext>
            </a:extLst>
          </p:cNvPr>
          <p:cNvSpPr/>
          <p:nvPr/>
        </p:nvSpPr>
        <p:spPr>
          <a:xfrm rot="5400000">
            <a:off x="1406330" y="-550716"/>
            <a:ext cx="111922" cy="2924579"/>
          </a:xfrm>
          <a:prstGeom prst="rect">
            <a:avLst/>
          </a:prstGeom>
          <a:solidFill>
            <a:srgbClr val="D77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a:extLst>
            <a:ext uri="{FF2B5EF4-FFF2-40B4-BE49-F238E27FC236}">
              <a16:creationId xmlns:a16="http://schemas.microsoft.com/office/drawing/2014/main" id="{D9BCE729-C4BF-3D89-F923-FC6097E7B704}"/>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A0AC6414-8494-4D76-84B2-7977D1A89AA8}"/>
              </a:ext>
            </a:extLst>
          </p:cNvPr>
          <p:cNvPicPr>
            <a:picLocks noChangeAspect="1"/>
          </p:cNvPicPr>
          <p:nvPr/>
        </p:nvPicPr>
        <p:blipFill rotWithShape="1">
          <a:blip r:embed="rId3"/>
          <a:srcRect l="22947" t="8227" r="19680" b="15355"/>
          <a:stretch/>
        </p:blipFill>
        <p:spPr>
          <a:xfrm rot="646892">
            <a:off x="541815" y="1569163"/>
            <a:ext cx="4158247" cy="3692385"/>
          </a:xfrm>
          <a:prstGeom prst="rect">
            <a:avLst/>
          </a:prstGeom>
        </p:spPr>
      </p:pic>
      <p:sp>
        <p:nvSpPr>
          <p:cNvPr id="2" name="TextBox 1">
            <a:extLst>
              <a:ext uri="{FF2B5EF4-FFF2-40B4-BE49-F238E27FC236}">
                <a16:creationId xmlns:a16="http://schemas.microsoft.com/office/drawing/2014/main" id="{53EE2381-51A6-D56B-1A2A-BE9F2593937D}"/>
              </a:ext>
            </a:extLst>
          </p:cNvPr>
          <p:cNvSpPr txBox="1"/>
          <p:nvPr/>
        </p:nvSpPr>
        <p:spPr>
          <a:xfrm>
            <a:off x="195071" y="220946"/>
            <a:ext cx="5961089" cy="646331"/>
          </a:xfrm>
          <a:prstGeom prst="rect">
            <a:avLst/>
          </a:prstGeom>
          <a:noFill/>
          <a:ln>
            <a:noFill/>
          </a:ln>
        </p:spPr>
        <p:txBody>
          <a:bodyPr wrap="square" rtlCol="0">
            <a:spAutoFit/>
          </a:bodyPr>
          <a:lstStyle/>
          <a:p>
            <a:r>
              <a:rPr lang="en-CA" sz="3600" b="1" dirty="0">
                <a:solidFill>
                  <a:schemeClr val="tx1"/>
                </a:solidFill>
                <a:latin typeface="Calibri" panose="020F0502020204030204" pitchFamily="34" charset="0"/>
                <a:cs typeface="Calibri" panose="020F0502020204030204" pitchFamily="34" charset="0"/>
              </a:rPr>
              <a:t>Introduction</a:t>
            </a:r>
          </a:p>
        </p:txBody>
      </p:sp>
      <p:sp>
        <p:nvSpPr>
          <p:cNvPr id="5" name="TextBox 4">
            <a:extLst>
              <a:ext uri="{FF2B5EF4-FFF2-40B4-BE49-F238E27FC236}">
                <a16:creationId xmlns:a16="http://schemas.microsoft.com/office/drawing/2014/main" id="{B69C5689-62EC-007E-00B4-1450D27225B4}"/>
              </a:ext>
            </a:extLst>
          </p:cNvPr>
          <p:cNvSpPr txBox="1"/>
          <p:nvPr/>
        </p:nvSpPr>
        <p:spPr>
          <a:xfrm>
            <a:off x="4914303" y="2076527"/>
            <a:ext cx="5961089" cy="2677656"/>
          </a:xfrm>
          <a:prstGeom prst="rect">
            <a:avLst/>
          </a:prstGeom>
          <a:noFill/>
        </p:spPr>
        <p:txBody>
          <a:bodyPr wrap="square" rtlCol="0">
            <a:spAutoFit/>
          </a:bodyPr>
          <a:lstStyle/>
          <a:p>
            <a:r>
              <a:rPr lang="en-CA" sz="2800" dirty="0">
                <a:effectLst/>
                <a:latin typeface="Calibri" panose="020F0502020204030204" pitchFamily="34" charset="0"/>
                <a:ea typeface="Aptos" panose="020B0004020202020204" pitchFamily="34" charset="0"/>
                <a:cs typeface="Calibri" panose="020F0502020204030204" pitchFamily="34" charset="0"/>
              </a:rPr>
              <a:t>In what ways are you asked to give your opinions about how you’re doing? </a:t>
            </a:r>
          </a:p>
          <a:p>
            <a:endParaRPr lang="en-CA" sz="2800" dirty="0">
              <a:latin typeface="Calibri" panose="020F0502020204030204" pitchFamily="34" charset="0"/>
              <a:ea typeface="Aptos" panose="020B0004020202020204" pitchFamily="34" charset="0"/>
              <a:cs typeface="Calibri" panose="020F0502020204030204" pitchFamily="34" charset="0"/>
            </a:endParaRPr>
          </a:p>
          <a:p>
            <a:r>
              <a:rPr lang="en-CA" sz="2800" dirty="0">
                <a:effectLst/>
                <a:latin typeface="Calibri" panose="020F0502020204030204" pitchFamily="34" charset="0"/>
                <a:ea typeface="Aptos" panose="020B0004020202020204" pitchFamily="34" charset="0"/>
                <a:cs typeface="Calibri" panose="020F0502020204030204" pitchFamily="34" charset="0"/>
              </a:rPr>
              <a:t>Do you feel your opinions are listened to by the adults around you? </a:t>
            </a:r>
          </a:p>
          <a:p>
            <a:r>
              <a:rPr lang="en-CA" sz="2800" dirty="0">
                <a:effectLst/>
                <a:latin typeface="Calibri" panose="020F0502020204030204" pitchFamily="34" charset="0"/>
                <a:ea typeface="Aptos" panose="020B0004020202020204" pitchFamily="34" charset="0"/>
                <a:cs typeface="Calibri" panose="020F0502020204030204" pitchFamily="34" charset="0"/>
              </a:rPr>
              <a:t>Why or why not? </a:t>
            </a:r>
            <a:endParaRPr lang="en-CA" sz="2800" dirty="0">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F7241AF5-C26D-4B2C-B66E-0F9CADE8662D}"/>
              </a:ext>
            </a:extLst>
          </p:cNvPr>
          <p:cNvSpPr/>
          <p:nvPr/>
        </p:nvSpPr>
        <p:spPr>
          <a:xfrm rot="5400000">
            <a:off x="1406328" y="-567235"/>
            <a:ext cx="111922" cy="2924579"/>
          </a:xfrm>
          <a:prstGeom prst="rect">
            <a:avLst/>
          </a:prstGeom>
          <a:solidFill>
            <a:srgbClr val="D77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a:extLst>
              <a:ext uri="{FF2B5EF4-FFF2-40B4-BE49-F238E27FC236}">
                <a16:creationId xmlns:a16="http://schemas.microsoft.com/office/drawing/2014/main" id="{8742249D-8911-9279-873E-784792B559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2778" y="220946"/>
            <a:ext cx="1294151" cy="533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343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a:extLst>
            <a:ext uri="{FF2B5EF4-FFF2-40B4-BE49-F238E27FC236}">
              <a16:creationId xmlns:a16="http://schemas.microsoft.com/office/drawing/2014/main" id="{5321F9D7-44B1-B38E-5048-D50CED729D27}"/>
            </a:ext>
          </a:extLst>
        </p:cNvPr>
        <p:cNvGrpSpPr/>
        <p:nvPr/>
      </p:nvGrpSpPr>
      <p:grpSpPr>
        <a:xfrm>
          <a:off x="0" y="0"/>
          <a:ext cx="0" cy="0"/>
          <a:chOff x="0" y="0"/>
          <a:chExt cx="0" cy="0"/>
        </a:xfrm>
      </p:grpSpPr>
      <p:pic>
        <p:nvPicPr>
          <p:cNvPr id="3" name="Google Shape;142;p7">
            <a:extLst>
              <a:ext uri="{FF2B5EF4-FFF2-40B4-BE49-F238E27FC236}">
                <a16:creationId xmlns:a16="http://schemas.microsoft.com/office/drawing/2014/main" id="{C29F471A-503B-84A8-85C8-02AB5CB8717E}"/>
              </a:ext>
            </a:extLst>
          </p:cNvPr>
          <p:cNvPicPr preferRelativeResize="0"/>
          <p:nvPr/>
        </p:nvPicPr>
        <p:blipFill rotWithShape="1">
          <a:blip r:embed="rId3">
            <a:alphaModFix/>
          </a:blip>
          <a:srcRect l="16367" r="25812"/>
          <a:stretch/>
        </p:blipFill>
        <p:spPr>
          <a:xfrm>
            <a:off x="0" y="922123"/>
            <a:ext cx="4361936" cy="5829300"/>
          </a:xfrm>
          <a:prstGeom prst="rect">
            <a:avLst/>
          </a:prstGeom>
          <a:noFill/>
          <a:ln>
            <a:noFill/>
          </a:ln>
        </p:spPr>
      </p:pic>
      <p:sp>
        <p:nvSpPr>
          <p:cNvPr id="6" name="Google Shape;143;p7">
            <a:extLst>
              <a:ext uri="{FF2B5EF4-FFF2-40B4-BE49-F238E27FC236}">
                <a16:creationId xmlns:a16="http://schemas.microsoft.com/office/drawing/2014/main" id="{F03A499B-AC21-99AE-FD50-30D67208E8CC}"/>
              </a:ext>
            </a:extLst>
          </p:cNvPr>
          <p:cNvSpPr txBox="1"/>
          <p:nvPr/>
        </p:nvSpPr>
        <p:spPr>
          <a:xfrm>
            <a:off x="4743319" y="1695401"/>
            <a:ext cx="5925458" cy="2785885"/>
          </a:xfrm>
          <a:prstGeom prst="rect">
            <a:avLst/>
          </a:prstGeom>
          <a:noFill/>
          <a:ln>
            <a:noFill/>
          </a:ln>
        </p:spPr>
        <p:txBody>
          <a:bodyPr spcFirstLastPara="1" wrap="square" lIns="91325" tIns="45650" rIns="91325" bIns="45650" anchor="ctr" anchorCtr="0">
            <a:noAutofit/>
          </a:bodyPr>
          <a:lstStyle/>
          <a:p>
            <a:pPr>
              <a:buSzPts val="4000"/>
            </a:pPr>
            <a:r>
              <a:rPr lang="en-US" sz="3600" b="1" dirty="0">
                <a:latin typeface="Calibri" panose="020F0502020204030204" pitchFamily="34" charset="0"/>
                <a:ea typeface="Calibri"/>
                <a:cs typeface="Calibri" panose="020F0502020204030204" pitchFamily="34" charset="0"/>
                <a:sym typeface="Calibri"/>
              </a:rPr>
              <a:t>Article</a:t>
            </a:r>
            <a:r>
              <a:rPr lang="en-US" sz="3600" b="1" i="0" u="none" strike="noStrike" cap="none" dirty="0">
                <a:solidFill>
                  <a:srgbClr val="000000"/>
                </a:solidFill>
                <a:latin typeface="Calibri" panose="020F0502020204030204" pitchFamily="34" charset="0"/>
                <a:ea typeface="Calibri"/>
                <a:cs typeface="Calibri" panose="020F0502020204030204" pitchFamily="34" charset="0"/>
                <a:sym typeface="Calibri"/>
              </a:rPr>
              <a:t> 12</a:t>
            </a:r>
            <a:r>
              <a:rPr lang="en-US" sz="3600" b="1" dirty="0">
                <a:latin typeface="Calibri" panose="020F0502020204030204" pitchFamily="34" charset="0"/>
                <a:ea typeface="Calibri"/>
                <a:cs typeface="Calibri" panose="020F0502020204030204" pitchFamily="34" charset="0"/>
                <a:sym typeface="Calibri"/>
              </a:rPr>
              <a:t>, UN Convention on the Rights of a Child:</a:t>
            </a:r>
            <a:r>
              <a:rPr lang="en-US" sz="3600" b="1" i="0" u="none" strike="noStrike" cap="none" dirty="0">
                <a:solidFill>
                  <a:srgbClr val="000000"/>
                </a:solidFill>
                <a:latin typeface="Calibri" panose="020F0502020204030204" pitchFamily="34" charset="0"/>
                <a:ea typeface="Calibri"/>
                <a:cs typeface="Calibri" panose="020F0502020204030204" pitchFamily="34" charset="0"/>
                <a:sym typeface="Calibri"/>
              </a:rPr>
              <a:t> </a:t>
            </a:r>
            <a:endParaRPr sz="36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3600"/>
              <a:buFont typeface="Arial"/>
              <a:buNone/>
            </a:pPr>
            <a:r>
              <a:rPr lang="en-US" sz="3200" b="1" i="0" u="none" strike="noStrike" cap="none" dirty="0">
                <a:solidFill>
                  <a:srgbClr val="5B4F47"/>
                </a:solidFill>
                <a:latin typeface="Calibri" panose="020F0502020204030204" pitchFamily="34" charset="0"/>
                <a:ea typeface="Calibri"/>
                <a:cs typeface="Calibri" panose="020F0502020204030204" pitchFamily="34" charset="0"/>
                <a:sym typeface="Calibri"/>
              </a:rPr>
              <a:t>Children have a right to give their opinion and be listened to by the adults around them.</a:t>
            </a:r>
            <a:endParaRPr sz="32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5" name="TextBox 4">
            <a:extLst>
              <a:ext uri="{FF2B5EF4-FFF2-40B4-BE49-F238E27FC236}">
                <a16:creationId xmlns:a16="http://schemas.microsoft.com/office/drawing/2014/main" id="{931ACA9C-1EB3-AAF0-B30B-ECF08832F03B}"/>
              </a:ext>
            </a:extLst>
          </p:cNvPr>
          <p:cNvSpPr txBox="1"/>
          <p:nvPr/>
        </p:nvSpPr>
        <p:spPr>
          <a:xfrm>
            <a:off x="4742682" y="4633782"/>
            <a:ext cx="622464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E07F25"/>
                </a:solidFill>
                <a:latin typeface="Calibri" panose="020F0502020204030204" pitchFamily="34" charset="0"/>
                <a:cs typeface="Calibri" panose="020F0502020204030204" pitchFamily="34" charset="0"/>
              </a:rPr>
              <a:t>How could a survey help you feel heard?</a:t>
            </a:r>
            <a:endParaRPr lang="en-US" sz="2800" dirty="0">
              <a:solidFill>
                <a:srgbClr val="E07F25"/>
              </a:solidFill>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71F84F75-BEF4-4762-9B16-597E77B0189C}"/>
              </a:ext>
            </a:extLst>
          </p:cNvPr>
          <p:cNvSpPr/>
          <p:nvPr/>
        </p:nvSpPr>
        <p:spPr>
          <a:xfrm rot="5400000">
            <a:off x="1406328" y="-567235"/>
            <a:ext cx="111922" cy="2924579"/>
          </a:xfrm>
          <a:prstGeom prst="rect">
            <a:avLst/>
          </a:prstGeom>
          <a:solidFill>
            <a:srgbClr val="D77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2FEC5BE-B870-4086-AC18-B8E8362F5403}"/>
              </a:ext>
            </a:extLst>
          </p:cNvPr>
          <p:cNvSpPr txBox="1"/>
          <p:nvPr/>
        </p:nvSpPr>
        <p:spPr>
          <a:xfrm>
            <a:off x="195071" y="220947"/>
            <a:ext cx="5961089" cy="646331"/>
          </a:xfrm>
          <a:prstGeom prst="rect">
            <a:avLst/>
          </a:prstGeom>
          <a:noFill/>
          <a:ln>
            <a:noFill/>
          </a:ln>
        </p:spPr>
        <p:txBody>
          <a:bodyPr wrap="square" rtlCol="0">
            <a:spAutoFit/>
          </a:bodyPr>
          <a:lstStyle/>
          <a:p>
            <a:r>
              <a:rPr lang="en-CA" sz="3600" b="1" dirty="0">
                <a:solidFill>
                  <a:schemeClr val="tx1"/>
                </a:solidFill>
                <a:latin typeface="Calibri" panose="020F0502020204030204" pitchFamily="34" charset="0"/>
                <a:cs typeface="Calibri" panose="020F0502020204030204" pitchFamily="34" charset="0"/>
              </a:rPr>
              <a:t>Introduction</a:t>
            </a:r>
          </a:p>
        </p:txBody>
      </p:sp>
      <p:pic>
        <p:nvPicPr>
          <p:cNvPr id="2" name="Picture 2">
            <a:extLst>
              <a:ext uri="{FF2B5EF4-FFF2-40B4-BE49-F238E27FC236}">
                <a16:creationId xmlns:a16="http://schemas.microsoft.com/office/drawing/2014/main" id="{CE34A41B-8A45-8F6A-4125-002D75EFA9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2778" y="220946"/>
            <a:ext cx="1294151" cy="533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8335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9F0247-F054-8C48-F84F-9A161CBA49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562" r="758" b="3275"/>
          <a:stretch/>
        </p:blipFill>
        <p:spPr>
          <a:xfrm>
            <a:off x="-1" y="0"/>
            <a:ext cx="12248148" cy="6959600"/>
          </a:xfrm>
          <a:prstGeom prst="rect">
            <a:avLst/>
          </a:prstGeom>
        </p:spPr>
      </p:pic>
      <p:sp>
        <p:nvSpPr>
          <p:cNvPr id="6" name="Rectangle 5">
            <a:extLst>
              <a:ext uri="{FF2B5EF4-FFF2-40B4-BE49-F238E27FC236}">
                <a16:creationId xmlns:a16="http://schemas.microsoft.com/office/drawing/2014/main" id="{99CE43D8-6DDD-42A9-9525-AA0C410405B5}"/>
              </a:ext>
            </a:extLst>
          </p:cNvPr>
          <p:cNvSpPr/>
          <p:nvPr/>
        </p:nvSpPr>
        <p:spPr>
          <a:xfrm>
            <a:off x="-1" y="-1"/>
            <a:ext cx="12248147" cy="95101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C8D4EA7-FC36-47DF-57D8-D42393E97E03}"/>
              </a:ext>
            </a:extLst>
          </p:cNvPr>
          <p:cNvSpPr/>
          <p:nvPr/>
        </p:nvSpPr>
        <p:spPr>
          <a:xfrm>
            <a:off x="2171700" y="5041028"/>
            <a:ext cx="10076447" cy="1511300"/>
          </a:xfrm>
          <a:prstGeom prst="rect">
            <a:avLst/>
          </a:prstGeom>
          <a:solidFill>
            <a:srgbClr val="F9A11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D221C84D-7847-4CAE-8C70-4CB6432E94A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686384" y="5365929"/>
            <a:ext cx="2097980" cy="860527"/>
          </a:xfrm>
          <a:prstGeom prst="rect">
            <a:avLst/>
          </a:prstGeom>
        </p:spPr>
      </p:pic>
      <p:sp>
        <p:nvSpPr>
          <p:cNvPr id="3" name="TextBox 2">
            <a:extLst>
              <a:ext uri="{FF2B5EF4-FFF2-40B4-BE49-F238E27FC236}">
                <a16:creationId xmlns:a16="http://schemas.microsoft.com/office/drawing/2014/main" id="{71C857AF-E1A9-4C04-A1BA-095BCDC13848}"/>
              </a:ext>
            </a:extLst>
          </p:cNvPr>
          <p:cNvSpPr txBox="1"/>
          <p:nvPr/>
        </p:nvSpPr>
        <p:spPr>
          <a:xfrm>
            <a:off x="5032174" y="5468824"/>
            <a:ext cx="6669030" cy="523220"/>
          </a:xfrm>
          <a:prstGeom prst="rect">
            <a:avLst/>
          </a:prstGeom>
          <a:noFill/>
        </p:spPr>
        <p:txBody>
          <a:bodyPr wrap="square" rtlCol="0">
            <a:spAutoFit/>
          </a:bodyPr>
          <a:lstStyle/>
          <a:p>
            <a:r>
              <a:rPr lang="en-US" sz="2800" dirty="0">
                <a:solidFill>
                  <a:schemeClr val="bg1"/>
                </a:solidFill>
                <a:latin typeface="Calibri" panose="020F0502020204030204" pitchFamily="34" charset="0"/>
                <a:cs typeface="Calibri" panose="020F0502020204030204" pitchFamily="34" charset="0"/>
              </a:rPr>
              <a:t>The Middle Years Development Instrument</a:t>
            </a:r>
          </a:p>
        </p:txBody>
      </p:sp>
      <p:sp>
        <p:nvSpPr>
          <p:cNvPr id="13" name="Rectangle 12">
            <a:extLst>
              <a:ext uri="{FF2B5EF4-FFF2-40B4-BE49-F238E27FC236}">
                <a16:creationId xmlns:a16="http://schemas.microsoft.com/office/drawing/2014/main" id="{C1B246F2-B07C-41E8-AE85-6AA6377819A9}"/>
              </a:ext>
            </a:extLst>
          </p:cNvPr>
          <p:cNvSpPr/>
          <p:nvPr/>
        </p:nvSpPr>
        <p:spPr>
          <a:xfrm rot="5400000">
            <a:off x="1406330" y="-550716"/>
            <a:ext cx="111922" cy="2924579"/>
          </a:xfrm>
          <a:prstGeom prst="rect">
            <a:avLst/>
          </a:prstGeom>
          <a:solidFill>
            <a:srgbClr val="D77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850B5F8-8EE5-41F1-AF1F-585FB41AB7EB}"/>
              </a:ext>
            </a:extLst>
          </p:cNvPr>
          <p:cNvSpPr txBox="1"/>
          <p:nvPr/>
        </p:nvSpPr>
        <p:spPr>
          <a:xfrm>
            <a:off x="195071" y="220947"/>
            <a:ext cx="5961089" cy="646331"/>
          </a:xfrm>
          <a:prstGeom prst="rect">
            <a:avLst/>
          </a:prstGeom>
          <a:noFill/>
          <a:ln>
            <a:noFill/>
          </a:ln>
        </p:spPr>
        <p:txBody>
          <a:bodyPr wrap="square" rtlCol="0">
            <a:spAutoFit/>
          </a:bodyPr>
          <a:lstStyle/>
          <a:p>
            <a:r>
              <a:rPr lang="en-CA" sz="3600" b="1" dirty="0">
                <a:solidFill>
                  <a:schemeClr val="tx1"/>
                </a:solidFill>
                <a:latin typeface="Calibri" panose="020F0502020204030204" pitchFamily="34" charset="0"/>
                <a:cs typeface="Calibri" panose="020F0502020204030204" pitchFamily="34" charset="0"/>
              </a:rPr>
              <a:t>Introduction</a:t>
            </a:r>
          </a:p>
        </p:txBody>
      </p:sp>
    </p:spTree>
    <p:extLst>
      <p:ext uri="{BB962C8B-B14F-4D97-AF65-F5344CB8AC3E}">
        <p14:creationId xmlns:p14="http://schemas.microsoft.com/office/powerpoint/2010/main" val="3282892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3"/>
          <p:cNvPicPr preferRelativeResize="0"/>
          <p:nvPr/>
        </p:nvPicPr>
        <p:blipFill rotWithShape="1">
          <a:blip r:embed="rId3">
            <a:alphaModFix/>
          </a:blip>
          <a:srcRect l="1343" r="1653" b="2904"/>
          <a:stretch/>
        </p:blipFill>
        <p:spPr>
          <a:xfrm flipH="1">
            <a:off x="0" y="-1"/>
            <a:ext cx="12267880" cy="6913548"/>
          </a:xfrm>
          <a:prstGeom prst="rect">
            <a:avLst/>
          </a:prstGeom>
          <a:noFill/>
          <a:ln>
            <a:noFill/>
          </a:ln>
        </p:spPr>
      </p:pic>
      <p:sp>
        <p:nvSpPr>
          <p:cNvPr id="10" name="Rectangle 9">
            <a:extLst>
              <a:ext uri="{FF2B5EF4-FFF2-40B4-BE49-F238E27FC236}">
                <a16:creationId xmlns:a16="http://schemas.microsoft.com/office/drawing/2014/main" id="{1EC6A9E2-1F04-4BCF-BDB8-F4F63EE4C3D0}"/>
              </a:ext>
            </a:extLst>
          </p:cNvPr>
          <p:cNvSpPr/>
          <p:nvPr/>
        </p:nvSpPr>
        <p:spPr>
          <a:xfrm>
            <a:off x="-1" y="0"/>
            <a:ext cx="12267880" cy="9510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a:extLst>
              <a:ext uri="{FF2B5EF4-FFF2-40B4-BE49-F238E27FC236}">
                <a16:creationId xmlns:a16="http://schemas.microsoft.com/office/drawing/2014/main" id="{98EB075D-AD0E-43C3-8F8B-AFB0E71048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2778" y="220946"/>
            <a:ext cx="1294151" cy="53333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C5A96DC-3F9C-42B8-B721-30CCE7712C7D}"/>
              </a:ext>
            </a:extLst>
          </p:cNvPr>
          <p:cNvSpPr txBox="1"/>
          <p:nvPr/>
        </p:nvSpPr>
        <p:spPr>
          <a:xfrm>
            <a:off x="195071" y="220947"/>
            <a:ext cx="10747650" cy="1138773"/>
          </a:xfrm>
          <a:prstGeom prst="rect">
            <a:avLst/>
          </a:prstGeom>
          <a:noFill/>
          <a:ln>
            <a:noFill/>
          </a:ln>
        </p:spPr>
        <p:txBody>
          <a:bodyPr wrap="square" rtlCol="0">
            <a:spAutoFit/>
          </a:bodyPr>
          <a:lstStyle/>
          <a:p>
            <a:r>
              <a:rPr lang="en-CA" sz="3600" b="1" dirty="0">
                <a:solidFill>
                  <a:schemeClr val="tx1"/>
                </a:solidFill>
                <a:latin typeface="Calibri" panose="020F0502020204030204" pitchFamily="34" charset="0"/>
                <a:cs typeface="Calibri" panose="020F0502020204030204" pitchFamily="34" charset="0"/>
              </a:rPr>
              <a:t>Activity 1</a:t>
            </a:r>
            <a:endParaRPr lang="en-US" sz="3600" i="0" u="none" strike="noStrike" cap="none" dirty="0">
              <a:solidFill>
                <a:srgbClr val="000000"/>
              </a:solidFill>
              <a:latin typeface="Calibri" panose="020F0502020204030204" pitchFamily="34" charset="0"/>
              <a:cs typeface="Calibri" panose="020F0502020204030204" pitchFamily="34" charset="0"/>
              <a:sym typeface="Arial"/>
            </a:endParaRPr>
          </a:p>
          <a:p>
            <a:endParaRPr lang="en-CA" sz="3200" b="1" dirty="0">
              <a:solidFill>
                <a:schemeClr val="tx1"/>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EE749C32-47BC-5BE8-F734-9CFC02BCB96E}"/>
              </a:ext>
            </a:extLst>
          </p:cNvPr>
          <p:cNvSpPr txBox="1"/>
          <p:nvPr/>
        </p:nvSpPr>
        <p:spPr>
          <a:xfrm>
            <a:off x="5568896" y="1438750"/>
            <a:ext cx="5307980" cy="1938992"/>
          </a:xfrm>
          <a:prstGeom prst="rect">
            <a:avLst/>
          </a:prstGeom>
          <a:noFill/>
        </p:spPr>
        <p:txBody>
          <a:bodyPr wrap="square">
            <a:spAutoFit/>
          </a:bodyPr>
          <a:lstStyle/>
          <a:p>
            <a:r>
              <a:rPr lang="en-US" sz="4000" i="0" u="none" strike="noStrike" cap="none" dirty="0">
                <a:solidFill>
                  <a:schemeClr val="tx1"/>
                </a:solidFill>
                <a:latin typeface="Calibri" panose="020F0502020204030204" pitchFamily="34" charset="0"/>
                <a:ea typeface="Calibri"/>
                <a:cs typeface="Calibri" panose="020F0502020204030204" pitchFamily="34" charset="0"/>
                <a:sym typeface="Calibri"/>
              </a:rPr>
              <a:t>The MDI is a self-report </a:t>
            </a:r>
            <a:r>
              <a:rPr lang="en-US" sz="4000" dirty="0">
                <a:solidFill>
                  <a:schemeClr val="tx1"/>
                </a:solidFill>
                <a:latin typeface="Calibri" panose="020F0502020204030204" pitchFamily="34" charset="0"/>
                <a:ea typeface="Calibri"/>
                <a:cs typeface="Calibri" panose="020F0502020204030204" pitchFamily="34" charset="0"/>
                <a:sym typeface="Calibri"/>
              </a:rPr>
              <a:t>s</a:t>
            </a:r>
            <a:r>
              <a:rPr lang="en-US" sz="4000" i="0" u="none" strike="noStrike" cap="none" dirty="0">
                <a:solidFill>
                  <a:schemeClr val="tx1"/>
                </a:solidFill>
                <a:latin typeface="Calibri" panose="020F0502020204030204" pitchFamily="34" charset="0"/>
                <a:ea typeface="Calibri"/>
                <a:cs typeface="Calibri" panose="020F0502020204030204" pitchFamily="34" charset="0"/>
                <a:sym typeface="Calibri"/>
              </a:rPr>
              <a:t>urvey for </a:t>
            </a:r>
            <a:r>
              <a:rPr lang="en-US" sz="4000" dirty="0">
                <a:solidFill>
                  <a:schemeClr val="tx1"/>
                </a:solidFill>
                <a:latin typeface="Calibri" panose="020F0502020204030204" pitchFamily="34" charset="0"/>
                <a:ea typeface="Calibri"/>
                <a:cs typeface="Calibri" panose="020F0502020204030204" pitchFamily="34" charset="0"/>
                <a:sym typeface="Calibri"/>
              </a:rPr>
              <a:t>c</a:t>
            </a:r>
            <a:r>
              <a:rPr lang="en-US" sz="4000" i="0" u="none" strike="noStrike" cap="none" dirty="0">
                <a:solidFill>
                  <a:schemeClr val="tx1"/>
                </a:solidFill>
                <a:latin typeface="Calibri" panose="020F0502020204030204" pitchFamily="34" charset="0"/>
                <a:ea typeface="Calibri"/>
                <a:cs typeface="Calibri" panose="020F0502020204030204" pitchFamily="34" charset="0"/>
                <a:sym typeface="Calibri"/>
              </a:rPr>
              <a:t>hildren in Grades 4 to 8 </a:t>
            </a:r>
            <a:endParaRPr lang="en-US" sz="4000" dirty="0">
              <a:solidFill>
                <a:schemeClr val="tx1"/>
              </a:solidFill>
            </a:endParaRPr>
          </a:p>
        </p:txBody>
      </p:sp>
      <p:sp>
        <p:nvSpPr>
          <p:cNvPr id="4" name="Rectangle 3">
            <a:extLst>
              <a:ext uri="{FF2B5EF4-FFF2-40B4-BE49-F238E27FC236}">
                <a16:creationId xmlns:a16="http://schemas.microsoft.com/office/drawing/2014/main" id="{7336F2B0-1BB1-EAE4-B5FE-93FD2F63DBEC}"/>
              </a:ext>
            </a:extLst>
          </p:cNvPr>
          <p:cNvSpPr/>
          <p:nvPr/>
        </p:nvSpPr>
        <p:spPr>
          <a:xfrm rot="5400000">
            <a:off x="1406330" y="-550716"/>
            <a:ext cx="111922" cy="2924579"/>
          </a:xfrm>
          <a:prstGeom prst="rect">
            <a:avLst/>
          </a:prstGeom>
          <a:solidFill>
            <a:srgbClr val="D77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E5DAA77-6C55-E254-CF18-1A5560987017}"/>
              </a:ext>
            </a:extLst>
          </p:cNvPr>
          <p:cNvSpPr txBox="1"/>
          <p:nvPr/>
        </p:nvSpPr>
        <p:spPr>
          <a:xfrm>
            <a:off x="184879" y="3456773"/>
            <a:ext cx="1643723" cy="3939540"/>
          </a:xfrm>
          <a:prstGeom prst="rect">
            <a:avLst/>
          </a:prstGeom>
          <a:noFill/>
          <a:ln>
            <a:noFill/>
          </a:ln>
        </p:spPr>
        <p:txBody>
          <a:bodyPr wrap="square" rtlCol="0">
            <a:spAutoFit/>
          </a:bodyPr>
          <a:lstStyle/>
          <a:p>
            <a:r>
              <a:rPr lang="en-US" sz="25000" dirty="0">
                <a:solidFill>
                  <a:schemeClr val="bg1">
                    <a:alpha val="50000"/>
                  </a:schemeClr>
                </a:solidFill>
                <a:latin typeface="Calibri" panose="020F0502020204030204" pitchFamily="34" charset="0"/>
                <a:cs typeface="Calibri" panose="020F0502020204030204" pitchFamily="34" charset="0"/>
              </a:rPr>
              <a:t>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3" name="Picture 2">
            <a:extLst>
              <a:ext uri="{FF2B5EF4-FFF2-40B4-BE49-F238E27FC236}">
                <a16:creationId xmlns:a16="http://schemas.microsoft.com/office/drawing/2014/main" id="{AD1FDD29-5C63-49D4-87C4-51B84D336BB8}"/>
              </a:ext>
            </a:extLst>
          </p:cNvPr>
          <p:cNvPicPr>
            <a:picLocks noChangeAspect="1"/>
          </p:cNvPicPr>
          <p:nvPr/>
        </p:nvPicPr>
        <p:blipFill rotWithShape="1">
          <a:blip r:embed="rId3"/>
          <a:srcRect l="-297" t="656" r="14415" b="25794"/>
          <a:stretch/>
        </p:blipFill>
        <p:spPr>
          <a:xfrm>
            <a:off x="-42311" y="0"/>
            <a:ext cx="12234311" cy="6858000"/>
          </a:xfrm>
          <a:prstGeom prst="rect">
            <a:avLst/>
          </a:prstGeom>
        </p:spPr>
      </p:pic>
      <p:sp>
        <p:nvSpPr>
          <p:cNvPr id="119" name="Google Shape;119;p4"/>
          <p:cNvSpPr/>
          <p:nvPr/>
        </p:nvSpPr>
        <p:spPr>
          <a:xfrm>
            <a:off x="1402187" y="2730129"/>
            <a:ext cx="6096000"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000"/>
              <a:buFont typeface="Arial"/>
              <a:buNone/>
            </a:pPr>
            <a:endParaRPr sz="4000" b="1" i="0" u="none" strike="noStrike" cap="none">
              <a:solidFill>
                <a:schemeClr val="lt1"/>
              </a:solidFill>
              <a:latin typeface="Calibri"/>
              <a:ea typeface="Calibri"/>
              <a:cs typeface="Calibri"/>
              <a:sym typeface="Calibri"/>
            </a:endParaRPr>
          </a:p>
        </p:txBody>
      </p:sp>
      <p:sp>
        <p:nvSpPr>
          <p:cNvPr id="9" name="Rectangle 8">
            <a:extLst>
              <a:ext uri="{FF2B5EF4-FFF2-40B4-BE49-F238E27FC236}">
                <a16:creationId xmlns:a16="http://schemas.microsoft.com/office/drawing/2014/main" id="{85060EE3-3E16-41B7-AC0F-73A6042C77EA}"/>
              </a:ext>
            </a:extLst>
          </p:cNvPr>
          <p:cNvSpPr/>
          <p:nvPr/>
        </p:nvSpPr>
        <p:spPr>
          <a:xfrm>
            <a:off x="-1" y="0"/>
            <a:ext cx="12267880" cy="9510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B416707-7D96-4699-A8EB-37595B420737}"/>
              </a:ext>
            </a:extLst>
          </p:cNvPr>
          <p:cNvSpPr txBox="1"/>
          <p:nvPr/>
        </p:nvSpPr>
        <p:spPr>
          <a:xfrm>
            <a:off x="195071" y="220947"/>
            <a:ext cx="10747650" cy="646331"/>
          </a:xfrm>
          <a:prstGeom prst="rect">
            <a:avLst/>
          </a:prstGeom>
          <a:noFill/>
          <a:ln>
            <a:noFill/>
          </a:ln>
        </p:spPr>
        <p:txBody>
          <a:bodyPr wrap="square" rtlCol="0">
            <a:spAutoFit/>
          </a:bodyPr>
          <a:lstStyle/>
          <a:p>
            <a:r>
              <a:rPr lang="en-CA" sz="3600" b="1" dirty="0">
                <a:solidFill>
                  <a:schemeClr val="tx1"/>
                </a:solidFill>
                <a:latin typeface="Calibri" panose="020F0502020204030204" pitchFamily="34" charset="0"/>
                <a:cs typeface="Calibri" panose="020F0502020204030204" pitchFamily="34" charset="0"/>
              </a:rPr>
              <a:t>Activity 1</a:t>
            </a:r>
            <a:endParaRPr lang="en-US" sz="3600"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2" name="Picture 2">
            <a:extLst>
              <a:ext uri="{FF2B5EF4-FFF2-40B4-BE49-F238E27FC236}">
                <a16:creationId xmlns:a16="http://schemas.microsoft.com/office/drawing/2014/main" id="{11B77A9F-CD55-846C-2210-3FF5B1AB49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2778" y="220946"/>
            <a:ext cx="1294151" cy="53333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B07650F-0D5F-43C1-631C-36AD5424EDC6}"/>
              </a:ext>
            </a:extLst>
          </p:cNvPr>
          <p:cNvSpPr txBox="1"/>
          <p:nvPr/>
        </p:nvSpPr>
        <p:spPr>
          <a:xfrm>
            <a:off x="637864" y="2294903"/>
            <a:ext cx="4573430" cy="1323439"/>
          </a:xfrm>
          <a:prstGeom prst="rect">
            <a:avLst/>
          </a:prstGeom>
          <a:noFill/>
        </p:spPr>
        <p:txBody>
          <a:bodyPr wrap="square">
            <a:spAutoFit/>
          </a:bodyPr>
          <a:lstStyle/>
          <a:p>
            <a:r>
              <a:rPr lang="en-US" sz="4000" i="0" u="none" strike="noStrike" cap="none" dirty="0">
                <a:solidFill>
                  <a:schemeClr val="bg1"/>
                </a:solidFill>
                <a:latin typeface="Calibri" panose="020F0502020204030204" pitchFamily="34" charset="0"/>
                <a:ea typeface="Calibri"/>
                <a:cs typeface="Calibri" panose="020F0502020204030204" pitchFamily="34" charset="0"/>
                <a:sym typeface="Calibri"/>
              </a:rPr>
              <a:t>The MDI focuses </a:t>
            </a:r>
          </a:p>
          <a:p>
            <a:r>
              <a:rPr lang="en-US" sz="4000" i="0" u="none" strike="noStrike" cap="none" dirty="0">
                <a:solidFill>
                  <a:schemeClr val="bg1"/>
                </a:solidFill>
                <a:latin typeface="Calibri" panose="020F0502020204030204" pitchFamily="34" charset="0"/>
                <a:ea typeface="Calibri"/>
                <a:cs typeface="Calibri" panose="020F0502020204030204" pitchFamily="34" charset="0"/>
                <a:sym typeface="Calibri"/>
              </a:rPr>
              <a:t>on strengths</a:t>
            </a:r>
            <a:endParaRPr lang="en-US" sz="4000" i="0" u="none" strike="noStrike" cap="none" dirty="0">
              <a:solidFill>
                <a:schemeClr val="bg1"/>
              </a:solidFill>
              <a:latin typeface="Calibri" panose="020F0502020204030204" pitchFamily="34" charset="0"/>
              <a:cs typeface="Calibri" panose="020F0502020204030204" pitchFamily="34" charset="0"/>
              <a:sym typeface="Arial"/>
            </a:endParaRPr>
          </a:p>
        </p:txBody>
      </p:sp>
      <p:sp>
        <p:nvSpPr>
          <p:cNvPr id="4" name="Rectangle 3">
            <a:extLst>
              <a:ext uri="{FF2B5EF4-FFF2-40B4-BE49-F238E27FC236}">
                <a16:creationId xmlns:a16="http://schemas.microsoft.com/office/drawing/2014/main" id="{4AF464E1-5A17-9EDC-491E-5E681DEBFF74}"/>
              </a:ext>
            </a:extLst>
          </p:cNvPr>
          <p:cNvSpPr/>
          <p:nvPr/>
        </p:nvSpPr>
        <p:spPr>
          <a:xfrm rot="5400000">
            <a:off x="1406330" y="-550716"/>
            <a:ext cx="111922" cy="2924579"/>
          </a:xfrm>
          <a:prstGeom prst="rect">
            <a:avLst/>
          </a:prstGeom>
          <a:solidFill>
            <a:srgbClr val="D77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1CCCA08-36C1-3499-A566-0D0234B9CAC3}"/>
              </a:ext>
            </a:extLst>
          </p:cNvPr>
          <p:cNvSpPr txBox="1"/>
          <p:nvPr/>
        </p:nvSpPr>
        <p:spPr>
          <a:xfrm>
            <a:off x="504446" y="3486014"/>
            <a:ext cx="1643723" cy="3939540"/>
          </a:xfrm>
          <a:prstGeom prst="rect">
            <a:avLst/>
          </a:prstGeom>
          <a:noFill/>
          <a:ln>
            <a:noFill/>
          </a:ln>
        </p:spPr>
        <p:txBody>
          <a:bodyPr wrap="square" rtlCol="0">
            <a:spAutoFit/>
          </a:bodyPr>
          <a:lstStyle/>
          <a:p>
            <a:r>
              <a:rPr lang="en-US" sz="25000" dirty="0">
                <a:solidFill>
                  <a:schemeClr val="bg1">
                    <a:alpha val="50000"/>
                  </a:schemeClr>
                </a:solidFill>
                <a:latin typeface="Calibri" panose="020F0502020204030204" pitchFamily="34" charset="0"/>
                <a:cs typeface="Calibri" panose="020F0502020204030204" pitchFamily="34" charset="0"/>
              </a:rPr>
              <a:t>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5"/>
          <p:cNvPicPr preferRelativeResize="0"/>
          <p:nvPr/>
        </p:nvPicPr>
        <p:blipFill rotWithShape="1">
          <a:blip r:embed="rId3">
            <a:alphaModFix/>
          </a:blip>
          <a:srcRect l="-1" t="-13595" r="474" b="15320"/>
          <a:stretch/>
        </p:blipFill>
        <p:spPr>
          <a:xfrm>
            <a:off x="-1" y="-1"/>
            <a:ext cx="12267879" cy="6874525"/>
          </a:xfrm>
          <a:prstGeom prst="rect">
            <a:avLst/>
          </a:prstGeom>
          <a:noFill/>
          <a:ln>
            <a:noFill/>
          </a:ln>
        </p:spPr>
      </p:pic>
      <p:sp>
        <p:nvSpPr>
          <p:cNvPr id="14" name="Rectangle 13">
            <a:extLst>
              <a:ext uri="{FF2B5EF4-FFF2-40B4-BE49-F238E27FC236}">
                <a16:creationId xmlns:a16="http://schemas.microsoft.com/office/drawing/2014/main" id="{13DCE22B-A25C-4667-857F-91B482946835}"/>
              </a:ext>
            </a:extLst>
          </p:cNvPr>
          <p:cNvSpPr/>
          <p:nvPr/>
        </p:nvSpPr>
        <p:spPr>
          <a:xfrm>
            <a:off x="-1" y="0"/>
            <a:ext cx="12267880" cy="9510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8251A10-0D07-4EFC-86BD-44ED54B16029}"/>
              </a:ext>
            </a:extLst>
          </p:cNvPr>
          <p:cNvSpPr txBox="1"/>
          <p:nvPr/>
        </p:nvSpPr>
        <p:spPr>
          <a:xfrm>
            <a:off x="195071" y="220947"/>
            <a:ext cx="10747650" cy="1569660"/>
          </a:xfrm>
          <a:prstGeom prst="rect">
            <a:avLst/>
          </a:prstGeom>
          <a:noFill/>
          <a:ln>
            <a:noFill/>
          </a:ln>
        </p:spPr>
        <p:txBody>
          <a:bodyPr wrap="square" rtlCol="0">
            <a:spAutoFit/>
          </a:bodyPr>
          <a:lstStyle/>
          <a:p>
            <a:r>
              <a:rPr lang="en-CA" sz="3600" b="1" dirty="0">
                <a:solidFill>
                  <a:schemeClr val="tx1"/>
                </a:solidFill>
                <a:latin typeface="Calibri" panose="020F0502020204030204" pitchFamily="34" charset="0"/>
                <a:cs typeface="Calibri" panose="020F0502020204030204" pitchFamily="34" charset="0"/>
              </a:rPr>
              <a:t>Activity 1</a:t>
            </a:r>
            <a:endParaRPr lang="en-US" sz="3600" i="0" u="none" strike="noStrike" cap="none" dirty="0">
              <a:solidFill>
                <a:srgbClr val="000000"/>
              </a:solidFill>
              <a:latin typeface="Calibri" panose="020F0502020204030204" pitchFamily="34" charset="0"/>
              <a:cs typeface="Calibri" panose="020F0502020204030204" pitchFamily="34" charset="0"/>
              <a:sym typeface="Arial"/>
            </a:endParaRPr>
          </a:p>
          <a:p>
            <a:r>
              <a:rPr lang="en-US" sz="2800" i="0" u="none" strike="noStrike" cap="none" dirty="0">
                <a:solidFill>
                  <a:schemeClr val="dk1"/>
                </a:solidFill>
                <a:latin typeface="Calibri" panose="020F0502020204030204" pitchFamily="34" charset="0"/>
                <a:ea typeface="Calibri"/>
                <a:cs typeface="Calibri" panose="020F0502020204030204" pitchFamily="34" charset="0"/>
                <a:sym typeface="Calibri"/>
              </a:rPr>
              <a:t>. </a:t>
            </a:r>
            <a:r>
              <a:rPr lang="en-US" sz="2800" i="0" u="none" strike="noStrike" cap="none" dirty="0">
                <a:solidFill>
                  <a:schemeClr val="lt1"/>
                </a:solidFill>
                <a:latin typeface="Calibri" panose="020F0502020204030204" pitchFamily="34" charset="0"/>
                <a:ea typeface="Calibri"/>
                <a:cs typeface="Calibri" panose="020F0502020204030204" pitchFamily="34" charset="0"/>
                <a:sym typeface="Calibri"/>
              </a:rPr>
              <a:t> </a:t>
            </a:r>
            <a:endParaRPr lang="en-US" sz="2800" i="0" u="none" strike="noStrike" cap="none" dirty="0">
              <a:solidFill>
                <a:srgbClr val="000000"/>
              </a:solidFill>
              <a:latin typeface="Calibri" panose="020F0502020204030204" pitchFamily="34" charset="0"/>
              <a:cs typeface="Calibri" panose="020F0502020204030204" pitchFamily="34" charset="0"/>
              <a:sym typeface="Arial"/>
            </a:endParaRPr>
          </a:p>
          <a:p>
            <a:endParaRPr lang="en-CA" sz="3200" b="1" dirty="0">
              <a:solidFill>
                <a:schemeClr val="tx1"/>
              </a:solidFill>
              <a:latin typeface="Calibri" panose="020F0502020204030204" pitchFamily="34" charset="0"/>
              <a:cs typeface="Calibri" panose="020F0502020204030204" pitchFamily="34" charset="0"/>
            </a:endParaRPr>
          </a:p>
        </p:txBody>
      </p:sp>
      <p:pic>
        <p:nvPicPr>
          <p:cNvPr id="2" name="Picture 2">
            <a:extLst>
              <a:ext uri="{FF2B5EF4-FFF2-40B4-BE49-F238E27FC236}">
                <a16:creationId xmlns:a16="http://schemas.microsoft.com/office/drawing/2014/main" id="{71578686-A6BF-B05A-D565-834B8E650E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2778" y="220946"/>
            <a:ext cx="1294151" cy="5333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877CBA0-12F5-6FE5-2E06-5339D2CBF768}"/>
              </a:ext>
            </a:extLst>
          </p:cNvPr>
          <p:cNvSpPr txBox="1"/>
          <p:nvPr/>
        </p:nvSpPr>
        <p:spPr>
          <a:xfrm>
            <a:off x="1784962" y="1729052"/>
            <a:ext cx="8697952" cy="707886"/>
          </a:xfrm>
          <a:prstGeom prst="rect">
            <a:avLst/>
          </a:prstGeom>
          <a:noFill/>
        </p:spPr>
        <p:txBody>
          <a:bodyPr wrap="square">
            <a:spAutoFit/>
          </a:bodyPr>
          <a:lstStyle/>
          <a:p>
            <a:pPr algn="ctr"/>
            <a:r>
              <a:rPr lang="en-US" sz="4000" i="0" u="none" strike="noStrike" cap="none" dirty="0">
                <a:solidFill>
                  <a:schemeClr val="bg1"/>
                </a:solidFill>
                <a:latin typeface="Calibri" panose="020F0502020204030204" pitchFamily="34" charset="0"/>
                <a:ea typeface="Calibri"/>
                <a:cs typeface="Calibri" panose="020F0502020204030204" pitchFamily="34" charset="0"/>
                <a:sym typeface="Calibri"/>
              </a:rPr>
              <a:t>The MDI </a:t>
            </a:r>
            <a:r>
              <a:rPr lang="en-US" sz="4000" dirty="0">
                <a:solidFill>
                  <a:schemeClr val="bg1"/>
                </a:solidFill>
                <a:latin typeface="Calibri" panose="020F0502020204030204" pitchFamily="34" charset="0"/>
                <a:ea typeface="Calibri"/>
                <a:cs typeface="Calibri" panose="020F0502020204030204" pitchFamily="34" charset="0"/>
                <a:sym typeface="Calibri"/>
              </a:rPr>
              <a:t>is a population-based survey</a:t>
            </a:r>
            <a:endParaRPr lang="en-US" sz="4000" dirty="0">
              <a:solidFill>
                <a:schemeClr val="bg1"/>
              </a:solidFill>
            </a:endParaRPr>
          </a:p>
        </p:txBody>
      </p:sp>
      <p:sp>
        <p:nvSpPr>
          <p:cNvPr id="3" name="Rectangle 2">
            <a:extLst>
              <a:ext uri="{FF2B5EF4-FFF2-40B4-BE49-F238E27FC236}">
                <a16:creationId xmlns:a16="http://schemas.microsoft.com/office/drawing/2014/main" id="{1591ACC6-9BA7-CABD-7E0D-F42F1A67061B}"/>
              </a:ext>
            </a:extLst>
          </p:cNvPr>
          <p:cNvSpPr/>
          <p:nvPr/>
        </p:nvSpPr>
        <p:spPr>
          <a:xfrm rot="5400000">
            <a:off x="1406330" y="-550716"/>
            <a:ext cx="111922" cy="2924579"/>
          </a:xfrm>
          <a:prstGeom prst="rect">
            <a:avLst/>
          </a:prstGeom>
          <a:solidFill>
            <a:srgbClr val="D77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F426E04-EE8F-8F36-67CD-DA64AC9A769F}"/>
              </a:ext>
            </a:extLst>
          </p:cNvPr>
          <p:cNvSpPr txBox="1"/>
          <p:nvPr/>
        </p:nvSpPr>
        <p:spPr>
          <a:xfrm>
            <a:off x="427417" y="393025"/>
            <a:ext cx="1643723" cy="3939540"/>
          </a:xfrm>
          <a:prstGeom prst="rect">
            <a:avLst/>
          </a:prstGeom>
          <a:noFill/>
          <a:ln>
            <a:noFill/>
          </a:ln>
        </p:spPr>
        <p:txBody>
          <a:bodyPr wrap="square" rtlCol="0">
            <a:spAutoFit/>
          </a:bodyPr>
          <a:lstStyle/>
          <a:p>
            <a:r>
              <a:rPr lang="en-US" sz="25000" dirty="0">
                <a:solidFill>
                  <a:schemeClr val="bg1">
                    <a:alpha val="50000"/>
                  </a:schemeClr>
                </a:solidFill>
                <a:latin typeface="Calibri" panose="020F0502020204030204" pitchFamily="34" charset="0"/>
                <a:cs typeface="Calibri" panose="020F0502020204030204" pitchFamily="34" charset="0"/>
              </a:rPr>
              <a:t>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8"/>
          <p:cNvPicPr preferRelativeResize="0"/>
          <p:nvPr/>
        </p:nvPicPr>
        <p:blipFill rotWithShape="1">
          <a:blip r:embed="rId3">
            <a:alphaModFix/>
          </a:blip>
          <a:srcRect l="6282" t="18090" r="228" b="3125"/>
          <a:stretch/>
        </p:blipFill>
        <p:spPr>
          <a:xfrm rot="10800000" flipH="1">
            <a:off x="-1" y="3810"/>
            <a:ext cx="12267879" cy="6892290"/>
          </a:xfrm>
          <a:prstGeom prst="rect">
            <a:avLst/>
          </a:prstGeom>
          <a:noFill/>
          <a:ln>
            <a:noFill/>
          </a:ln>
        </p:spPr>
      </p:pic>
      <p:sp>
        <p:nvSpPr>
          <p:cNvPr id="6" name="Rectangle 5">
            <a:extLst>
              <a:ext uri="{FF2B5EF4-FFF2-40B4-BE49-F238E27FC236}">
                <a16:creationId xmlns:a16="http://schemas.microsoft.com/office/drawing/2014/main" id="{F5C0FF86-EF4D-4D73-BAD6-6DC1EB0CD400}"/>
              </a:ext>
            </a:extLst>
          </p:cNvPr>
          <p:cNvSpPr/>
          <p:nvPr/>
        </p:nvSpPr>
        <p:spPr>
          <a:xfrm>
            <a:off x="-1" y="0"/>
            <a:ext cx="12267880" cy="9510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286D4A7-6C89-45FE-8165-E536A1D9367B}"/>
              </a:ext>
            </a:extLst>
          </p:cNvPr>
          <p:cNvSpPr txBox="1"/>
          <p:nvPr/>
        </p:nvSpPr>
        <p:spPr>
          <a:xfrm>
            <a:off x="195071" y="220947"/>
            <a:ext cx="10747650" cy="1569660"/>
          </a:xfrm>
          <a:prstGeom prst="rect">
            <a:avLst/>
          </a:prstGeom>
          <a:noFill/>
          <a:ln>
            <a:noFill/>
          </a:ln>
        </p:spPr>
        <p:txBody>
          <a:bodyPr wrap="square" rtlCol="0">
            <a:spAutoFit/>
          </a:bodyPr>
          <a:lstStyle/>
          <a:p>
            <a:r>
              <a:rPr lang="en-CA" sz="3600" b="1" dirty="0">
                <a:solidFill>
                  <a:schemeClr val="tx1"/>
                </a:solidFill>
                <a:latin typeface="Calibri" panose="020F0502020204030204" pitchFamily="34" charset="0"/>
                <a:cs typeface="Calibri" panose="020F0502020204030204" pitchFamily="34" charset="0"/>
              </a:rPr>
              <a:t>Activity 1</a:t>
            </a:r>
            <a:endParaRPr lang="en-US" sz="3600" i="0" u="none" strike="noStrike" cap="none" dirty="0">
              <a:solidFill>
                <a:srgbClr val="000000"/>
              </a:solidFill>
              <a:latin typeface="Calibri" panose="020F0502020204030204" pitchFamily="34" charset="0"/>
              <a:cs typeface="Calibri" panose="020F0502020204030204" pitchFamily="34" charset="0"/>
              <a:sym typeface="Arial"/>
            </a:endParaRPr>
          </a:p>
          <a:p>
            <a:r>
              <a:rPr lang="en-US" sz="2800" i="0" u="none" strike="noStrike" cap="none" dirty="0">
                <a:solidFill>
                  <a:schemeClr val="dk1"/>
                </a:solidFill>
                <a:latin typeface="Calibri" panose="020F0502020204030204" pitchFamily="34" charset="0"/>
                <a:ea typeface="Calibri"/>
                <a:cs typeface="Calibri" panose="020F0502020204030204" pitchFamily="34" charset="0"/>
                <a:sym typeface="Calibri"/>
              </a:rPr>
              <a:t>. </a:t>
            </a:r>
            <a:r>
              <a:rPr lang="en-US" sz="2800" i="0" u="none" strike="noStrike" cap="none" dirty="0">
                <a:solidFill>
                  <a:schemeClr val="lt1"/>
                </a:solidFill>
                <a:latin typeface="Calibri" panose="020F0502020204030204" pitchFamily="34" charset="0"/>
                <a:ea typeface="Calibri"/>
                <a:cs typeface="Calibri" panose="020F0502020204030204" pitchFamily="34" charset="0"/>
                <a:sym typeface="Calibri"/>
              </a:rPr>
              <a:t> </a:t>
            </a:r>
            <a:endParaRPr lang="en-US" sz="2800" i="0" u="none" strike="noStrike" cap="none" dirty="0">
              <a:solidFill>
                <a:srgbClr val="000000"/>
              </a:solidFill>
              <a:latin typeface="Calibri" panose="020F0502020204030204" pitchFamily="34" charset="0"/>
              <a:cs typeface="Calibri" panose="020F0502020204030204" pitchFamily="34" charset="0"/>
              <a:sym typeface="Arial"/>
            </a:endParaRPr>
          </a:p>
          <a:p>
            <a:endParaRPr lang="en-CA" sz="3200" b="1" dirty="0">
              <a:solidFill>
                <a:schemeClr val="tx1"/>
              </a:solidFill>
              <a:latin typeface="Calibri" panose="020F0502020204030204" pitchFamily="34" charset="0"/>
              <a:cs typeface="Calibri" panose="020F0502020204030204" pitchFamily="34" charset="0"/>
            </a:endParaRPr>
          </a:p>
        </p:txBody>
      </p:sp>
      <p:pic>
        <p:nvPicPr>
          <p:cNvPr id="2" name="Picture 2">
            <a:extLst>
              <a:ext uri="{FF2B5EF4-FFF2-40B4-BE49-F238E27FC236}">
                <a16:creationId xmlns:a16="http://schemas.microsoft.com/office/drawing/2014/main" id="{62C8933B-6C67-3A1A-169B-A9A9BDFBDA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2778" y="220946"/>
            <a:ext cx="1294151" cy="5333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28880F4-DB6C-CCFB-E34E-BA45D07BDDED}"/>
              </a:ext>
            </a:extLst>
          </p:cNvPr>
          <p:cNvSpPr txBox="1"/>
          <p:nvPr/>
        </p:nvSpPr>
        <p:spPr>
          <a:xfrm>
            <a:off x="5568896" y="1321866"/>
            <a:ext cx="6261904" cy="1323439"/>
          </a:xfrm>
          <a:prstGeom prst="rect">
            <a:avLst/>
          </a:prstGeom>
          <a:noFill/>
        </p:spPr>
        <p:txBody>
          <a:bodyPr wrap="square">
            <a:spAutoFit/>
          </a:bodyPr>
          <a:lstStyle/>
          <a:p>
            <a:pPr marL="0" marR="0" lvl="0" indent="0" rtl="0">
              <a:lnSpc>
                <a:spcPct val="100000"/>
              </a:lnSpc>
              <a:spcBef>
                <a:spcPts val="0"/>
              </a:spcBef>
              <a:spcAft>
                <a:spcPts val="0"/>
              </a:spcAft>
              <a:buClr>
                <a:srgbClr val="000000"/>
              </a:buClr>
              <a:buSzPts val="6000"/>
              <a:buFont typeface="Arial"/>
              <a:buNone/>
            </a:pPr>
            <a:r>
              <a:rPr lang="en-US" sz="4000" i="0" u="none" strike="noStrike" cap="none" dirty="0">
                <a:solidFill>
                  <a:schemeClr val="lt1"/>
                </a:solidFill>
                <a:latin typeface="Calibri" panose="020F0502020204030204" pitchFamily="34" charset="0"/>
                <a:ea typeface="Calibri"/>
                <a:cs typeface="Calibri" panose="020F0502020204030204" pitchFamily="34" charset="0"/>
                <a:sym typeface="Calibri"/>
              </a:rPr>
              <a:t>The MDI measures changeable skills and habits</a:t>
            </a:r>
            <a:endParaRPr lang="en-US" sz="4000" b="1" i="0" u="none" strike="noStrike" cap="none" dirty="0">
              <a:solidFill>
                <a:schemeClr val="lt1"/>
              </a:solidFill>
              <a:latin typeface="Aptos" panose="020B0004020202020204" pitchFamily="34" charset="0"/>
              <a:ea typeface="Calibri"/>
              <a:cs typeface="Calibri"/>
              <a:sym typeface="Calibri"/>
            </a:endParaRPr>
          </a:p>
        </p:txBody>
      </p:sp>
      <p:sp>
        <p:nvSpPr>
          <p:cNvPr id="3" name="Rectangle 2">
            <a:extLst>
              <a:ext uri="{FF2B5EF4-FFF2-40B4-BE49-F238E27FC236}">
                <a16:creationId xmlns:a16="http://schemas.microsoft.com/office/drawing/2014/main" id="{50B5D923-9EC7-E31B-DC96-0B54EABACEF5}"/>
              </a:ext>
            </a:extLst>
          </p:cNvPr>
          <p:cNvSpPr/>
          <p:nvPr/>
        </p:nvSpPr>
        <p:spPr>
          <a:xfrm rot="5400000">
            <a:off x="1406330" y="-550716"/>
            <a:ext cx="111922" cy="2924579"/>
          </a:xfrm>
          <a:prstGeom prst="rect">
            <a:avLst/>
          </a:prstGeom>
          <a:solidFill>
            <a:srgbClr val="D77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39C2396-74B4-8460-073B-FC0505A9A951}"/>
              </a:ext>
            </a:extLst>
          </p:cNvPr>
          <p:cNvSpPr txBox="1"/>
          <p:nvPr/>
        </p:nvSpPr>
        <p:spPr>
          <a:xfrm>
            <a:off x="427417" y="393025"/>
            <a:ext cx="1643723" cy="3939540"/>
          </a:xfrm>
          <a:prstGeom prst="rect">
            <a:avLst/>
          </a:prstGeom>
          <a:noFill/>
          <a:ln>
            <a:noFill/>
          </a:ln>
        </p:spPr>
        <p:txBody>
          <a:bodyPr wrap="square" rtlCol="0">
            <a:spAutoFit/>
          </a:bodyPr>
          <a:lstStyle/>
          <a:p>
            <a:r>
              <a:rPr lang="en-US" sz="25000" dirty="0">
                <a:solidFill>
                  <a:schemeClr val="bg1">
                    <a:alpha val="50000"/>
                  </a:schemeClr>
                </a:solidFill>
                <a:latin typeface="Calibri" panose="020F0502020204030204" pitchFamily="34" charset="0"/>
                <a:cs typeface="Calibri" panose="020F0502020204030204" pitchFamily="34" charset="0"/>
              </a:rPr>
              <a:t>4</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6"/>
          <p:cNvPicPr preferRelativeResize="0"/>
          <p:nvPr/>
        </p:nvPicPr>
        <p:blipFill rotWithShape="1">
          <a:blip r:embed="rId3">
            <a:alphaModFix/>
            <a:extLst>
              <a:ext uri="{BEBA8EAE-BF5A-486C-A8C5-ECC9F3942E4B}">
                <a14:imgProps xmlns:a14="http://schemas.microsoft.com/office/drawing/2010/main">
                  <a14:imgLayer r:embed="rId4">
                    <a14:imgEffect>
                      <a14:brightnessContrast bright="20000"/>
                    </a14:imgEffect>
                  </a14:imgLayer>
                </a14:imgProps>
              </a:ext>
            </a:extLst>
          </a:blip>
          <a:srcRect l="3004" t="21522" r="14047" b="13897"/>
          <a:stretch/>
        </p:blipFill>
        <p:spPr>
          <a:xfrm>
            <a:off x="-37940" y="0"/>
            <a:ext cx="12267880" cy="6858000"/>
          </a:xfrm>
          <a:prstGeom prst="rect">
            <a:avLst/>
          </a:prstGeom>
          <a:noFill/>
          <a:ln>
            <a:noFill/>
          </a:ln>
        </p:spPr>
      </p:pic>
      <p:sp>
        <p:nvSpPr>
          <p:cNvPr id="12" name="Rectangle 11">
            <a:extLst>
              <a:ext uri="{FF2B5EF4-FFF2-40B4-BE49-F238E27FC236}">
                <a16:creationId xmlns:a16="http://schemas.microsoft.com/office/drawing/2014/main" id="{457E7B9A-754B-4357-99EA-C79FD8845742}"/>
              </a:ext>
            </a:extLst>
          </p:cNvPr>
          <p:cNvSpPr/>
          <p:nvPr/>
        </p:nvSpPr>
        <p:spPr>
          <a:xfrm>
            <a:off x="-37940" y="0"/>
            <a:ext cx="12305819" cy="9510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7DC1CAD-239D-48AB-8FC0-7C4DEA011F37}"/>
              </a:ext>
            </a:extLst>
          </p:cNvPr>
          <p:cNvSpPr txBox="1"/>
          <p:nvPr/>
        </p:nvSpPr>
        <p:spPr>
          <a:xfrm>
            <a:off x="195071" y="220947"/>
            <a:ext cx="10747650" cy="1138773"/>
          </a:xfrm>
          <a:prstGeom prst="rect">
            <a:avLst/>
          </a:prstGeom>
          <a:noFill/>
          <a:ln>
            <a:noFill/>
          </a:ln>
        </p:spPr>
        <p:txBody>
          <a:bodyPr wrap="square" rtlCol="0">
            <a:spAutoFit/>
          </a:bodyPr>
          <a:lstStyle/>
          <a:p>
            <a:r>
              <a:rPr lang="en-CA" sz="3600" b="1" dirty="0">
                <a:solidFill>
                  <a:schemeClr val="tx1"/>
                </a:solidFill>
                <a:latin typeface="Calibri" panose="020F0502020204030204" pitchFamily="34" charset="0"/>
                <a:cs typeface="Calibri" panose="020F0502020204030204" pitchFamily="34" charset="0"/>
              </a:rPr>
              <a:t>Activity 1</a:t>
            </a:r>
            <a:endParaRPr lang="en-US" sz="3600" i="0" u="none" strike="noStrike" cap="none" dirty="0">
              <a:solidFill>
                <a:srgbClr val="000000"/>
              </a:solidFill>
              <a:latin typeface="Calibri" panose="020F0502020204030204" pitchFamily="34" charset="0"/>
              <a:cs typeface="Calibri" panose="020F0502020204030204" pitchFamily="34" charset="0"/>
              <a:sym typeface="Arial"/>
            </a:endParaRPr>
          </a:p>
          <a:p>
            <a:endParaRPr lang="en-CA" sz="3200" b="1" dirty="0">
              <a:solidFill>
                <a:schemeClr val="tx1"/>
              </a:solidFill>
              <a:latin typeface="Calibri" panose="020F0502020204030204" pitchFamily="34" charset="0"/>
              <a:cs typeface="Calibri" panose="020F0502020204030204" pitchFamily="34" charset="0"/>
            </a:endParaRPr>
          </a:p>
        </p:txBody>
      </p:sp>
      <p:pic>
        <p:nvPicPr>
          <p:cNvPr id="2" name="Picture 2">
            <a:extLst>
              <a:ext uri="{FF2B5EF4-FFF2-40B4-BE49-F238E27FC236}">
                <a16:creationId xmlns:a16="http://schemas.microsoft.com/office/drawing/2014/main" id="{992D281E-1128-EACD-1B29-B8048C7D37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02778" y="220946"/>
            <a:ext cx="1294151" cy="5333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0820BA2-7E2F-463F-BDEE-6185A499A4F7}"/>
              </a:ext>
            </a:extLst>
          </p:cNvPr>
          <p:cNvSpPr txBox="1"/>
          <p:nvPr/>
        </p:nvSpPr>
        <p:spPr>
          <a:xfrm>
            <a:off x="519718" y="4915387"/>
            <a:ext cx="5984112" cy="1323439"/>
          </a:xfrm>
          <a:prstGeom prst="rect">
            <a:avLst/>
          </a:prstGeom>
          <a:noFill/>
        </p:spPr>
        <p:txBody>
          <a:bodyPr wrap="square">
            <a:spAutoFit/>
          </a:bodyPr>
          <a:lstStyle/>
          <a:p>
            <a:r>
              <a:rPr lang="en-US" sz="4000" i="0" u="none" strike="noStrike" cap="none" dirty="0">
                <a:solidFill>
                  <a:schemeClr val="tx1"/>
                </a:solidFill>
                <a:latin typeface="Calibri" panose="020F0502020204030204" pitchFamily="34" charset="0"/>
                <a:ea typeface="Calibri"/>
                <a:cs typeface="Calibri" panose="020F0502020204030204" pitchFamily="34" charset="0"/>
                <a:sym typeface="Calibri"/>
              </a:rPr>
              <a:t>The MDI </a:t>
            </a:r>
            <a:r>
              <a:rPr lang="en-US" sz="4000" dirty="0">
                <a:solidFill>
                  <a:schemeClr val="tx1"/>
                </a:solidFill>
                <a:latin typeface="Calibri" panose="020F0502020204030204" pitchFamily="34" charset="0"/>
                <a:ea typeface="Calibri"/>
                <a:cs typeface="Calibri" panose="020F0502020204030204" pitchFamily="34" charset="0"/>
                <a:sym typeface="Calibri"/>
              </a:rPr>
              <a:t>listens </a:t>
            </a:r>
          </a:p>
          <a:p>
            <a:r>
              <a:rPr lang="en-US" sz="4000" dirty="0">
                <a:solidFill>
                  <a:schemeClr val="tx1"/>
                </a:solidFill>
                <a:latin typeface="Calibri" panose="020F0502020204030204" pitchFamily="34" charset="0"/>
                <a:ea typeface="Calibri"/>
                <a:cs typeface="Calibri" panose="020F0502020204030204" pitchFamily="34" charset="0"/>
                <a:sym typeface="Calibri"/>
              </a:rPr>
              <a:t>to children’s voices</a:t>
            </a:r>
            <a:endParaRPr lang="en-US" sz="4000" dirty="0">
              <a:solidFill>
                <a:schemeClr val="tx1"/>
              </a:solidFill>
            </a:endParaRPr>
          </a:p>
        </p:txBody>
      </p:sp>
      <p:sp>
        <p:nvSpPr>
          <p:cNvPr id="3" name="Rectangle 2">
            <a:extLst>
              <a:ext uri="{FF2B5EF4-FFF2-40B4-BE49-F238E27FC236}">
                <a16:creationId xmlns:a16="http://schemas.microsoft.com/office/drawing/2014/main" id="{FD41E86A-29FB-7ABB-AFC9-A7B223D98964}"/>
              </a:ext>
            </a:extLst>
          </p:cNvPr>
          <p:cNvSpPr/>
          <p:nvPr/>
        </p:nvSpPr>
        <p:spPr>
          <a:xfrm rot="5400000">
            <a:off x="1406330" y="-550716"/>
            <a:ext cx="111922" cy="2924579"/>
          </a:xfrm>
          <a:prstGeom prst="rect">
            <a:avLst/>
          </a:prstGeom>
          <a:solidFill>
            <a:srgbClr val="D77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66601A7-7988-D772-51D1-FEBBDD2125D9}"/>
              </a:ext>
            </a:extLst>
          </p:cNvPr>
          <p:cNvSpPr txBox="1"/>
          <p:nvPr/>
        </p:nvSpPr>
        <p:spPr>
          <a:xfrm>
            <a:off x="427417" y="393025"/>
            <a:ext cx="1643723" cy="3939540"/>
          </a:xfrm>
          <a:prstGeom prst="rect">
            <a:avLst/>
          </a:prstGeom>
          <a:noFill/>
          <a:ln>
            <a:noFill/>
          </a:ln>
        </p:spPr>
        <p:txBody>
          <a:bodyPr wrap="square" rtlCol="0">
            <a:spAutoFit/>
          </a:bodyPr>
          <a:lstStyle/>
          <a:p>
            <a:r>
              <a:rPr lang="en-US" sz="25000" dirty="0">
                <a:solidFill>
                  <a:schemeClr val="bg1">
                    <a:alpha val="70000"/>
                  </a:schemeClr>
                </a:solidFill>
                <a:latin typeface="Calibri" panose="020F0502020204030204" pitchFamily="34" charset="0"/>
                <a:cs typeface="Calibri" panose="020F0502020204030204" pitchFamily="34" charset="0"/>
              </a:rPr>
              <a:t>5</a:t>
            </a:r>
          </a:p>
        </p:txBody>
      </p:sp>
    </p:spTree>
  </p:cSld>
  <p:clrMapOvr>
    <a:masterClrMapping/>
  </p:clrMapOvr>
</p:sld>
</file>

<file path=ppt/theme/theme1.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1053</TotalTime>
  <Words>2155</Words>
  <Application>Microsoft Office PowerPoint</Application>
  <PresentationFormat>Widescreen</PresentationFormat>
  <Paragraphs>192</Paragraphs>
  <Slides>14</Slides>
  <Notes>14</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Mascarenas</dc:creator>
  <cp:lastModifiedBy>Leung, Ada</cp:lastModifiedBy>
  <cp:revision>103</cp:revision>
  <dcterms:created xsi:type="dcterms:W3CDTF">2020-08-26T15:49:57Z</dcterms:created>
  <dcterms:modified xsi:type="dcterms:W3CDTF">2025-05-05T19:26:08Z</dcterms:modified>
</cp:coreProperties>
</file>