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1294" r:id="rId3"/>
    <p:sldId id="434" r:id="rId4"/>
    <p:sldId id="336" r:id="rId5"/>
    <p:sldId id="1284" r:id="rId6"/>
    <p:sldId id="333" r:id="rId7"/>
    <p:sldId id="310" r:id="rId8"/>
    <p:sldId id="287" r:id="rId9"/>
    <p:sldId id="311" r:id="rId10"/>
    <p:sldId id="312" r:id="rId11"/>
    <p:sldId id="290" r:id="rId12"/>
    <p:sldId id="1295" r:id="rId13"/>
    <p:sldId id="292" r:id="rId14"/>
    <p:sldId id="293" r:id="rId15"/>
    <p:sldId id="294" r:id="rId16"/>
    <p:sldId id="1297" r:id="rId17"/>
    <p:sldId id="295" r:id="rId18"/>
    <p:sldId id="296" r:id="rId19"/>
    <p:sldId id="357" r:id="rId20"/>
    <p:sldId id="297" r:id="rId21"/>
    <p:sldId id="298" r:id="rId22"/>
    <p:sldId id="299" r:id="rId23"/>
    <p:sldId id="300" r:id="rId24"/>
    <p:sldId id="301" r:id="rId25"/>
    <p:sldId id="302" r:id="rId26"/>
    <p:sldId id="339" r:id="rId27"/>
    <p:sldId id="337" r:id="rId28"/>
    <p:sldId id="338" r:id="rId29"/>
    <p:sldId id="334" r:id="rId30"/>
    <p:sldId id="353" r:id="rId31"/>
    <p:sldId id="1296" r:id="rId32"/>
    <p:sldId id="317" r:id="rId33"/>
    <p:sldId id="318" r:id="rId34"/>
    <p:sldId id="313" r:id="rId35"/>
    <p:sldId id="314" r:id="rId36"/>
    <p:sldId id="329" r:id="rId37"/>
    <p:sldId id="330" r:id="rId38"/>
    <p:sldId id="358" r:id="rId39"/>
    <p:sldId id="359" r:id="rId40"/>
    <p:sldId id="360" r:id="rId41"/>
    <p:sldId id="315" r:id="rId42"/>
    <p:sldId id="316" r:id="rId43"/>
    <p:sldId id="361" r:id="rId44"/>
    <p:sldId id="362" r:id="rId45"/>
    <p:sldId id="363" r:id="rId46"/>
    <p:sldId id="319" r:id="rId47"/>
    <p:sldId id="320" r:id="rId48"/>
    <p:sldId id="321" r:id="rId49"/>
    <p:sldId id="322" r:id="rId50"/>
    <p:sldId id="32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o, Sharlene" initials="ES" lastIdx="3" clrIdx="0">
    <p:extLst>
      <p:ext uri="{19B8F6BF-5375-455C-9EA6-DF929625EA0E}">
        <p15:presenceInfo xmlns:p15="http://schemas.microsoft.com/office/powerpoint/2012/main" userId="S::sharlene.eugenio@ubc.ca::69bf67f3-1245-4139-8875-b525edad77f6" providerId="AD"/>
      </p:ext>
    </p:extLst>
  </p:cmAuthor>
  <p:cmAuthor id="2" name="Mascarenas, Kimberly" initials="MK" lastIdx="1" clrIdx="1">
    <p:extLst>
      <p:ext uri="{19B8F6BF-5375-455C-9EA6-DF929625EA0E}">
        <p15:presenceInfo xmlns:p15="http://schemas.microsoft.com/office/powerpoint/2012/main" userId="S-1-5-21-3458574638-2780845101-4193349012-385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6E66"/>
    <a:srgbClr val="DE7E26"/>
    <a:srgbClr val="E07B00"/>
    <a:srgbClr val="805EBE"/>
    <a:srgbClr val="FAA61A"/>
    <a:srgbClr val="AEA198"/>
    <a:srgbClr val="F6640A"/>
    <a:srgbClr val="F3CC25"/>
    <a:srgbClr val="CBA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61329" autoAdjust="0"/>
  </p:normalViewPr>
  <p:slideViewPr>
    <p:cSldViewPr snapToGrid="0">
      <p:cViewPr varScale="1">
        <p:scale>
          <a:sx n="54" d="100"/>
          <a:sy n="54"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teamshare.ead.ubc.ca\team\HELP\helpdata\HELP%20All\Knowledge%20Translation\Products\Presentations\Projects%20(CHEQ,%20EDI,%20MDI,%20Linkage,%20HDPR)\MDI\MDI%20Participation%20Map\Participation%20bar%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EA1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Sheet1!$A$5:$A$16</c:f>
              <c:strCache>
                <c:ptCount val="12"/>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strCache>
            </c:strRef>
          </c:cat>
          <c:val>
            <c:numRef>
              <c:f>Sheet1!$B$5:$B$16</c:f>
              <c:numCache>
                <c:formatCode>#,##0</c:formatCode>
                <c:ptCount val="12"/>
                <c:pt idx="0">
                  <c:v>10285</c:v>
                </c:pt>
                <c:pt idx="1">
                  <c:v>7255</c:v>
                </c:pt>
                <c:pt idx="2">
                  <c:v>9083</c:v>
                </c:pt>
                <c:pt idx="3">
                  <c:v>9800</c:v>
                </c:pt>
                <c:pt idx="4">
                  <c:v>13698</c:v>
                </c:pt>
                <c:pt idx="5">
                  <c:v>27595</c:v>
                </c:pt>
                <c:pt idx="6">
                  <c:v>30534</c:v>
                </c:pt>
                <c:pt idx="7">
                  <c:v>23063</c:v>
                </c:pt>
                <c:pt idx="8">
                  <c:v>35931</c:v>
                </c:pt>
                <c:pt idx="9">
                  <c:v>31549</c:v>
                </c:pt>
                <c:pt idx="10">
                  <c:v>42578</c:v>
                </c:pt>
                <c:pt idx="11">
                  <c:v>34400</c:v>
                </c:pt>
              </c:numCache>
            </c:numRef>
          </c:val>
          <c:extLst>
            <c:ext xmlns:c16="http://schemas.microsoft.com/office/drawing/2014/chart" uri="{C3380CC4-5D6E-409C-BE32-E72D297353CC}">
              <c16:uniqueId val="{00000000-7A29-4758-A0C6-6BBF6177190B}"/>
            </c:ext>
          </c:extLst>
        </c:ser>
        <c:dLbls>
          <c:showLegendKey val="0"/>
          <c:showVal val="0"/>
          <c:showCatName val="0"/>
          <c:showSerName val="0"/>
          <c:showPercent val="0"/>
          <c:showBubbleSize val="0"/>
        </c:dLbls>
        <c:gapWidth val="28"/>
        <c:overlap val="-48"/>
        <c:axId val="383593920"/>
        <c:axId val="384037336"/>
      </c:barChart>
      <c:catAx>
        <c:axId val="383593920"/>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600" b="0" i="0" u="none" strike="noStrike" kern="1200" baseline="0">
                <a:solidFill>
                  <a:srgbClr val="F7931D"/>
                </a:solidFill>
                <a:latin typeface="+mn-lt"/>
                <a:ea typeface="+mn-ea"/>
                <a:cs typeface="+mn-cs"/>
              </a:defRPr>
            </a:pPr>
            <a:endParaRPr lang="en-US"/>
          </a:p>
        </c:txPr>
        <c:crossAx val="384037336"/>
        <c:crosses val="autoZero"/>
        <c:auto val="1"/>
        <c:lblAlgn val="ctr"/>
        <c:lblOffset val="100"/>
        <c:noMultiLvlLbl val="0"/>
      </c:catAx>
      <c:valAx>
        <c:axId val="384037336"/>
        <c:scaling>
          <c:orientation val="minMax"/>
        </c:scaling>
        <c:delete val="1"/>
        <c:axPos val="t"/>
        <c:numFmt formatCode="#,##0" sourceLinked="1"/>
        <c:majorTickMark val="none"/>
        <c:minorTickMark val="none"/>
        <c:tickLblPos val="nextTo"/>
        <c:crossAx val="38359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10-31T15:23:04.403" idx="3">
    <p:pos x="10" y="10"/>
    <p:text>@Kim...I think we'll need to update the question count for the 2 versions of the questionnare....OR ALTERNATIVELY...i propose we delete that sentence completely. The survey may change again</p:text>
    <p:extLst>
      <p:ext uri="{C676402C-5697-4E1C-873F-D02D1690AC5C}">
        <p15:threadingInfo xmlns:p15="http://schemas.microsoft.com/office/powerpoint/2012/main" timeZoneBias="420"/>
      </p:ext>
    </p:extLst>
  </p:cm>
  <p:cm authorId="2" dt="2023-10-31T16:18:36.280" idx="1">
    <p:pos x="10" y="106"/>
    <p:text>agreed! just delete so we don't need to keep updating</p:text>
    <p:extLst>
      <p:ext uri="{C676402C-5697-4E1C-873F-D02D1690AC5C}">
        <p15:threadingInfo xmlns:p15="http://schemas.microsoft.com/office/powerpoint/2012/main" timeZoneBias="42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0-31T15:21:10.734" idx="2">
    <p:pos x="106" y="106"/>
    <p:text>I don't want to make MORE work, but I wonder if these slide notes should just be about the dimension featured. Could even copy over a sentence or two from the reports or from Discover about the dimension. The content in notes for all these dimension slides are the same as on slide 17.</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E74F4-52FD-4DE1-A678-6CC1408397FA}"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20FC5-02E0-4B6C-8189-CBC4001344C0}" type="slidenum">
              <a:rPr lang="en-US" smtClean="0"/>
              <a:t>‹#›</a:t>
            </a:fld>
            <a:endParaRPr lang="en-US"/>
          </a:p>
        </p:txBody>
      </p:sp>
    </p:spTree>
    <p:extLst>
      <p:ext uri="{BB962C8B-B14F-4D97-AF65-F5344CB8AC3E}">
        <p14:creationId xmlns:p14="http://schemas.microsoft.com/office/powerpoint/2010/main" val="136805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arlylearning.ubc.ca/mdi-dashboard-technical-guid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1</a:t>
            </a:fld>
            <a:endParaRPr lang="en-US"/>
          </a:p>
        </p:txBody>
      </p:sp>
    </p:spTree>
    <p:extLst>
      <p:ext uri="{BB962C8B-B14F-4D97-AF65-F5344CB8AC3E}">
        <p14:creationId xmlns:p14="http://schemas.microsoft.com/office/powerpoint/2010/main" val="336618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We know that relationships are very important for the development</a:t>
            </a:r>
            <a:r>
              <a:rPr lang="en-CA" baseline="0" dirty="0"/>
              <a:t> of social and emotional development, including pro-social behaviours and coping skills.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know from research on resiliency</a:t>
            </a:r>
            <a:r>
              <a:rPr lang="en-US" baseline="0" dirty="0"/>
              <a:t> </a:t>
            </a:r>
            <a:r>
              <a:rPr lang="en-US" dirty="0"/>
              <a:t>that relationships are central</a:t>
            </a:r>
            <a:r>
              <a:rPr lang="en-US" baseline="0" dirty="0"/>
              <a:t> to children’s healthy development.  Relationships and connections with peers and adults at home, school and community are part of the MDI measures. </a:t>
            </a:r>
            <a:endParaRPr lang="en-CA" dirty="0"/>
          </a:p>
          <a:p>
            <a:endParaRPr lang="en-CA" baseline="0" dirty="0"/>
          </a:p>
          <a:p>
            <a:r>
              <a:rPr lang="en-CA" baseline="0" dirty="0"/>
              <a:t>And of course, in middle childhood, peer relationships are becoming more important and influential.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10"/>
          </p:nvPr>
        </p:nvSpPr>
        <p:spPr/>
        <p:txBody>
          <a:bodyPr/>
          <a:lstStyle/>
          <a:p>
            <a:fld id="{153A8EA9-0F40-47E6-A61B-AF8CDCA5A60D}" type="slidenum">
              <a:rPr lang="en-US" smtClean="0"/>
              <a:t>10</a:t>
            </a:fld>
            <a:endParaRPr lang="en-US"/>
          </a:p>
        </p:txBody>
      </p:sp>
    </p:spTree>
    <p:extLst>
      <p:ext uri="{BB962C8B-B14F-4D97-AF65-F5344CB8AC3E}">
        <p14:creationId xmlns:p14="http://schemas.microsoft.com/office/powerpoint/2010/main" val="199653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KEY MESSAGE:</a:t>
            </a:r>
          </a:p>
          <a:p>
            <a:pPr marL="0" marR="0" lvl="0" indent="0" algn="l" rtl="0">
              <a:spcBef>
                <a:spcPts val="0"/>
              </a:spcBef>
              <a:spcAft>
                <a:spcPts val="0"/>
              </a:spcAft>
              <a:buSzPct val="25000"/>
              <a:buNone/>
            </a:pPr>
            <a:r>
              <a:rPr lang="en-US" sz="1200" b="0" i="0" u="none" strike="noStrike" cap="none" dirty="0">
                <a:solidFill>
                  <a:schemeClr val="dk1"/>
                </a:solidFill>
                <a:latin typeface="+mn-lt"/>
                <a:ea typeface="Calibri"/>
                <a:cs typeface="Calibri"/>
                <a:sym typeface="Calibri"/>
              </a:rPr>
              <a:t>Middle childhood is a time of transition:</a:t>
            </a:r>
          </a:p>
          <a:p>
            <a:pPr marL="171450" marR="0" lvl="0" indent="-171450" algn="l" rtl="0">
              <a:spcBef>
                <a:spcPts val="0"/>
              </a:spcBef>
              <a:spcAft>
                <a:spcPts val="0"/>
              </a:spcAft>
              <a:buClr>
                <a:schemeClr val="dk1"/>
              </a:buClr>
              <a:buSzPct val="100000"/>
              <a:buFont typeface="Arial"/>
              <a:buChar char="•"/>
            </a:pPr>
            <a:r>
              <a:rPr lang="en-US" sz="1200" b="1" i="0" u="none" strike="noStrike" cap="none" dirty="0">
                <a:solidFill>
                  <a:schemeClr val="dk1"/>
                </a:solidFill>
                <a:latin typeface="+mn-lt"/>
                <a:ea typeface="Calibri"/>
                <a:cs typeface="Calibri"/>
                <a:sym typeface="Calibri"/>
              </a:rPr>
              <a:t>Cognitively</a:t>
            </a:r>
            <a:r>
              <a:rPr lang="en-US" sz="1200" b="0" i="0" u="none" strike="noStrike" cap="none" dirty="0">
                <a:solidFill>
                  <a:schemeClr val="dk1"/>
                </a:solidFill>
                <a:latin typeface="+mn-lt"/>
                <a:ea typeface="Calibri"/>
                <a:cs typeface="Calibri"/>
                <a:sym typeface="Calibri"/>
              </a:rPr>
              <a:t> children become more self-aware and more aware of others, </a:t>
            </a:r>
          </a:p>
          <a:p>
            <a:pPr marL="171450" marR="0" lvl="0" indent="-171450" algn="l" rtl="0">
              <a:spcBef>
                <a:spcPts val="0"/>
              </a:spcBef>
              <a:spcAft>
                <a:spcPts val="0"/>
              </a:spcAft>
              <a:buClr>
                <a:schemeClr val="dk1"/>
              </a:buClr>
              <a:buSzPct val="100000"/>
              <a:buFont typeface="Arial"/>
              <a:buChar char="•"/>
            </a:pPr>
            <a:r>
              <a:rPr lang="en-US" sz="1200" b="1" i="0" u="none" strike="noStrike" cap="none" dirty="0">
                <a:solidFill>
                  <a:schemeClr val="dk1"/>
                </a:solidFill>
                <a:latin typeface="+mn-lt"/>
                <a:ea typeface="Calibri"/>
                <a:cs typeface="Calibri"/>
                <a:sym typeface="Calibri"/>
              </a:rPr>
              <a:t>Socially </a:t>
            </a:r>
            <a:r>
              <a:rPr lang="en-US" sz="1200" b="0" i="0" u="none" strike="noStrike" cap="none" dirty="0">
                <a:solidFill>
                  <a:schemeClr val="dk1"/>
                </a:solidFill>
                <a:latin typeface="+mn-lt"/>
                <a:ea typeface="Calibri"/>
                <a:cs typeface="Calibri"/>
                <a:sym typeface="Calibri"/>
              </a:rPr>
              <a:t>children’s worlds begin expanding as connections to peers become increasingly important,</a:t>
            </a:r>
          </a:p>
          <a:p>
            <a:pPr marL="171450" marR="0" lvl="0" indent="-171450" algn="l" rtl="0">
              <a:spcBef>
                <a:spcPts val="0"/>
              </a:spcBef>
              <a:spcAft>
                <a:spcPts val="0"/>
              </a:spcAft>
              <a:buClr>
                <a:schemeClr val="dk1"/>
              </a:buClr>
              <a:buSzPct val="100000"/>
              <a:buFont typeface="Arial"/>
              <a:buChar char="•"/>
            </a:pPr>
            <a:r>
              <a:rPr lang="en-US" sz="1200" b="1" i="0" u="none" strike="noStrike" cap="none" dirty="0">
                <a:solidFill>
                  <a:schemeClr val="dk1"/>
                </a:solidFill>
                <a:latin typeface="+mn-lt"/>
                <a:ea typeface="Calibri"/>
                <a:cs typeface="Calibri"/>
                <a:sym typeface="Calibri"/>
              </a:rPr>
              <a:t>Academically</a:t>
            </a:r>
            <a:r>
              <a:rPr lang="en-US" sz="1200" b="0" i="0" u="none" strike="noStrike" cap="none" dirty="0">
                <a:solidFill>
                  <a:schemeClr val="dk1"/>
                </a:solidFill>
                <a:latin typeface="+mn-lt"/>
                <a:ea typeface="Calibri"/>
                <a:cs typeface="Calibri"/>
                <a:sym typeface="Calibri"/>
              </a:rPr>
              <a:t> children begin receiving grades and facing pressure to succeed,</a:t>
            </a:r>
          </a:p>
          <a:p>
            <a:pPr marL="171450" marR="0" lvl="0" indent="-171450" algn="l" rtl="0">
              <a:spcBef>
                <a:spcPts val="0"/>
              </a:spcBef>
              <a:spcAft>
                <a:spcPts val="0"/>
              </a:spcAft>
              <a:buClr>
                <a:schemeClr val="dk1"/>
              </a:buClr>
              <a:buSzPct val="100000"/>
              <a:buFont typeface="Arial"/>
              <a:buChar char="•"/>
            </a:pPr>
            <a:r>
              <a:rPr lang="en-US" sz="1200" b="1" i="0" u="none" strike="noStrike" cap="none" dirty="0">
                <a:solidFill>
                  <a:schemeClr val="dk1"/>
                </a:solidFill>
                <a:latin typeface="+mn-lt"/>
                <a:ea typeface="Calibri"/>
                <a:cs typeface="Calibri"/>
                <a:sym typeface="Calibri"/>
              </a:rPr>
              <a:t>Physically</a:t>
            </a:r>
            <a:r>
              <a:rPr lang="en-US" sz="1200" b="0" i="0" u="none" strike="noStrike" cap="none" dirty="0">
                <a:solidFill>
                  <a:schemeClr val="dk1"/>
                </a:solidFill>
                <a:latin typeface="+mn-lt"/>
                <a:ea typeface="Calibri"/>
                <a:cs typeface="Calibri"/>
                <a:sym typeface="Calibri"/>
              </a:rPr>
              <a:t> children are entering puberty (these changes have begun to present themselves at younger ages than in the past).</a:t>
            </a:r>
          </a:p>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Calibri"/>
                <a:cs typeface="Calibri"/>
                <a:sym typeface="Calibri"/>
              </a:rPr>
              <a:t>What happens during the middle years sets children up for how they handle adolescence and adulthood.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10"/>
          </p:nvPr>
        </p:nvSpPr>
        <p:spPr/>
        <p:txBody>
          <a:bodyPr/>
          <a:lstStyle/>
          <a:p>
            <a:fld id="{153A8EA9-0F40-47E6-A61B-AF8CDCA5A60D}" type="slidenum">
              <a:rPr lang="en-US" smtClean="0"/>
              <a:t>11</a:t>
            </a:fld>
            <a:endParaRPr lang="en-US"/>
          </a:p>
        </p:txBody>
      </p:sp>
    </p:spTree>
    <p:extLst>
      <p:ext uri="{BB962C8B-B14F-4D97-AF65-F5344CB8AC3E}">
        <p14:creationId xmlns:p14="http://schemas.microsoft.com/office/powerpoint/2010/main" val="10162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dirty="0"/>
              <a:t>What makes</a:t>
            </a:r>
            <a:r>
              <a:rPr lang="en-CA" altLang="en-US" sz="1200" baseline="0" dirty="0"/>
              <a:t> the MDI unique and different from other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baseline="0" dirty="0"/>
              <a:t>Holistic view: </a:t>
            </a:r>
            <a:r>
              <a:rPr lang="en-CA" altLang="en-US" sz="1200" dirty="0"/>
              <a:t>The MDI gives us insight into areas that have great significance in children’s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dirty="0"/>
              <a:t>Not just evaluating academic progress,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200" dirty="0"/>
              <a:t>the MDI gives children an opportunity to communicate their experiences, feelings and wishes.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Children feel very much empowered when they are confident that their thoughts and perspectives are being taken seriously by the adults in their lives.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10"/>
          </p:nvPr>
        </p:nvSpPr>
        <p:spPr/>
        <p:txBody>
          <a:bodyPr/>
          <a:lstStyle/>
          <a:p>
            <a:fld id="{153A8EA9-0F40-47E6-A61B-AF8CDCA5A60D}" type="slidenum">
              <a:rPr lang="en-US" smtClean="0"/>
              <a:t>12</a:t>
            </a:fld>
            <a:endParaRPr lang="en-US"/>
          </a:p>
        </p:txBody>
      </p:sp>
    </p:spTree>
    <p:extLst>
      <p:ext uri="{BB962C8B-B14F-4D97-AF65-F5344CB8AC3E}">
        <p14:creationId xmlns:p14="http://schemas.microsoft.com/office/powerpoint/2010/main" val="22002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5"/>
          </p:nvPr>
        </p:nvSpPr>
        <p:spPr/>
        <p:txBody>
          <a:bodyPr/>
          <a:lstStyle/>
          <a:p>
            <a:fld id="{0A620FC5-02E0-4B6C-8189-CBC4001344C0}" type="slidenum">
              <a:rPr lang="en-US" smtClean="0"/>
              <a:t>13</a:t>
            </a:fld>
            <a:endParaRPr lang="en-US"/>
          </a:p>
        </p:txBody>
      </p:sp>
    </p:spTree>
    <p:extLst>
      <p:ext uri="{BB962C8B-B14F-4D97-AF65-F5344CB8AC3E}">
        <p14:creationId xmlns:p14="http://schemas.microsoft.com/office/powerpoint/2010/main" val="70314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Another reason</a:t>
            </a:r>
            <a:r>
              <a:rPr lang="en-US" altLang="en-US" sz="1200" baseline="0" dirty="0"/>
              <a:t> the MDI is unique – MDI reflects children’s voices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Children feel very much empowered when they are confident that their thoughts and perspectives are being taken seriously by the adults in their lives.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10"/>
          </p:nvPr>
        </p:nvSpPr>
        <p:spPr/>
        <p:txBody>
          <a:bodyPr/>
          <a:lstStyle/>
          <a:p>
            <a:fld id="{153A8EA9-0F40-47E6-A61B-AF8CDCA5A60D}" type="slidenum">
              <a:rPr lang="en-US" smtClean="0"/>
              <a:t>14</a:t>
            </a:fld>
            <a:endParaRPr lang="en-US"/>
          </a:p>
        </p:txBody>
      </p:sp>
    </p:spTree>
    <p:extLst>
      <p:ext uri="{BB962C8B-B14F-4D97-AF65-F5344CB8AC3E}">
        <p14:creationId xmlns:p14="http://schemas.microsoft.com/office/powerpoint/2010/main" val="143032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 Students Participation by Year</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2009/10 (Vancouver) = 3,042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2010/11 (Coquitlam &amp; Revelstoke) = </a:t>
            </a:r>
            <a:r>
              <a:rPr lang="en-CA" sz="1200" kern="1200" dirty="0">
                <a:solidFill>
                  <a:schemeClr val="tx1"/>
                </a:solidFill>
                <a:effectLst/>
                <a:latin typeface="+mn-lt"/>
                <a:ea typeface="+mn-ea"/>
                <a:cs typeface="+mn-cs"/>
              </a:rPr>
              <a:t>1,995</a:t>
            </a:r>
          </a:p>
          <a:p>
            <a:r>
              <a:rPr lang="en-US" sz="1200" kern="1200" dirty="0">
                <a:solidFill>
                  <a:schemeClr val="tx1"/>
                </a:solidFill>
                <a:effectLst/>
                <a:latin typeface="+mn-lt"/>
                <a:ea typeface="+mn-ea"/>
                <a:cs typeface="+mn-cs"/>
              </a:rPr>
              <a:t>2011/12 (7 districts) = 1,639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2012/13 = 10,285 (includes Vancouver Grade 7 MDI pilot)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2013/14</a:t>
            </a:r>
            <a:r>
              <a:rPr lang="en-US" sz="1200" kern="1200" baseline="0" dirty="0">
                <a:solidFill>
                  <a:schemeClr val="tx1"/>
                </a:solidFill>
                <a:effectLst/>
                <a:latin typeface="+mn-lt"/>
                <a:ea typeface="+mn-ea"/>
                <a:cs typeface="+mn-cs"/>
              </a:rPr>
              <a:t> = 7,255 (Grade 4 and Grade 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2014/15</a:t>
            </a:r>
            <a:r>
              <a:rPr lang="en-US" sz="1200" kern="1200" baseline="0" dirty="0">
                <a:solidFill>
                  <a:schemeClr val="tx1"/>
                </a:solidFill>
                <a:effectLst/>
                <a:latin typeface="+mn-lt"/>
                <a:ea typeface="+mn-ea"/>
                <a:cs typeface="+mn-cs"/>
              </a:rPr>
              <a:t> = 9,083 (Grade 4 and Grade 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2015/16 = 9,800 (Grade 4 and Grade 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2016/17 = 13,698 (Grade 4 and Grade 7) – including Independent Schools but not Vancouver (withdrew)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2017/18 = </a:t>
            </a:r>
            <a:r>
              <a:rPr lang="en-US" sz="1200" b="0" kern="1200" baseline="0" dirty="0">
                <a:solidFill>
                  <a:schemeClr val="tx1"/>
                </a:solidFill>
                <a:effectLst/>
                <a:latin typeface="+mn-lt"/>
                <a:ea typeface="+mn-ea"/>
                <a:cs typeface="+mn-cs"/>
              </a:rPr>
              <a:t>27,595</a:t>
            </a:r>
            <a:r>
              <a:rPr lang="en-US" sz="1200" kern="1200" baseline="0" dirty="0">
                <a:solidFill>
                  <a:schemeClr val="tx1"/>
                </a:solidFill>
                <a:effectLst/>
                <a:latin typeface="+mn-lt"/>
                <a:ea typeface="+mn-ea"/>
                <a:cs typeface="+mn-cs"/>
              </a:rPr>
              <a:t> (Grade 4 and Grade 7) – including Independent Schools but not </a:t>
            </a:r>
            <a:r>
              <a:rPr lang="en-US" sz="1200" kern="1200" baseline="0" dirty="0" err="1">
                <a:solidFill>
                  <a:schemeClr val="tx1"/>
                </a:solidFill>
                <a:effectLst/>
                <a:latin typeface="+mn-lt"/>
                <a:ea typeface="+mn-ea"/>
                <a:cs typeface="+mn-cs"/>
              </a:rPr>
              <a:t>conseil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scolaire</a:t>
            </a:r>
            <a:r>
              <a:rPr lang="en-US" sz="1200" kern="1200" baseline="0" dirty="0">
                <a:solidFill>
                  <a:schemeClr val="tx1"/>
                </a:solidFill>
                <a:effectLst/>
                <a:latin typeface="+mn-lt"/>
                <a:ea typeface="+mn-ea"/>
                <a:cs typeface="+mn-cs"/>
              </a:rPr>
              <a:t> francophone (CSF)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2018/19 = 30,534 (Grade 4 and Grade 7) </a:t>
            </a:r>
            <a:r>
              <a:rPr lang="en-US" sz="1200" kern="1200" baseline="0" dirty="0">
                <a:solidFill>
                  <a:schemeClr val="tx1"/>
                </a:solidFill>
                <a:effectLst/>
                <a:latin typeface="+mn-lt"/>
                <a:ea typeface="+mn-ea"/>
                <a:cs typeface="+mn-cs"/>
              </a:rPr>
              <a:t>– including Independent Schools and CSF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2019/20 = 23,063 (Grade 4 and Grade 7) – including Independent Schools and CSF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2020/21 = 35,931 (Grades 4, 5, 6, 7 and 8) – not including FISA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2021/22 = 31,549 (Grades 4, 5, 6, 7 and 8) – not including FISA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2022/23 = 42,578 (Grades 4, 5, 6, 7 and 8) – not including FISA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2023/24 = 34,400 ((Grades 4, 5, 6, 7 and 8) – not including FISA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TOTAL OVERALL: 282,447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Total overall </a:t>
            </a:r>
            <a:r>
              <a:rPr lang="en-US" sz="1200" b="0" kern="1200" baseline="0" dirty="0">
                <a:solidFill>
                  <a:schemeClr val="tx1"/>
                </a:solidFill>
                <a:effectLst/>
                <a:latin typeface="+mn-lt"/>
                <a:ea typeface="+mn-ea"/>
                <a:cs typeface="+mn-cs"/>
              </a:rPr>
              <a:t>is the total number of students who have ever participated since 2009/10 (Internal note: includes independent, CSF, and Vancouver 2016/17 completed surveys; in 2020/21-present this includes additional grades but not including FISA)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date (23-24), </a:t>
            </a:r>
            <a:r>
              <a:rPr lang="en-US" sz="1200" b="1" kern="1200" dirty="0">
                <a:solidFill>
                  <a:schemeClr val="tx1"/>
                </a:solidFill>
                <a:effectLst/>
                <a:latin typeface="+mn-lt"/>
                <a:ea typeface="+mn-ea"/>
                <a:cs typeface="+mn-cs"/>
              </a:rPr>
              <a:t>34 </a:t>
            </a:r>
            <a:r>
              <a:rPr lang="en-US" sz="1200" kern="1200" dirty="0">
                <a:solidFill>
                  <a:schemeClr val="tx1"/>
                </a:solidFill>
                <a:effectLst/>
                <a:latin typeface="+mn-lt"/>
                <a:ea typeface="+mn-ea"/>
                <a:cs typeface="+mn-cs"/>
              </a:rPr>
              <a:t>school districts have participated in the MDI; including CSF (over a third of the province) and new since 2020/21, the Federation of Independent School Associations.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8F6261-3255-419C-B7AB-61E0AE18E495}"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50446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in context –</a:t>
            </a:r>
            <a:r>
              <a:rPr lang="en-US" baseline="0" dirty="0"/>
              <a:t> the multiple spheres of influence</a:t>
            </a:r>
          </a:p>
          <a:p>
            <a:endParaRPr lang="en-US" baseline="0" dirty="0"/>
          </a:p>
          <a:p>
            <a:r>
              <a:rPr lang="en-US" baseline="0" dirty="0"/>
              <a:t>What are the differences that make a difference?</a:t>
            </a:r>
          </a:p>
          <a:p>
            <a:endParaRPr lang="en-US" baseline="0" dirty="0"/>
          </a:p>
          <a:p>
            <a:r>
              <a:rPr lang="en-US" baseline="0" dirty="0"/>
              <a:t>A focus on both risk and resiliency</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16</a:t>
            </a:fld>
            <a:endParaRPr lang="en-US"/>
          </a:p>
        </p:txBody>
      </p:sp>
    </p:spTree>
    <p:extLst>
      <p:ext uri="{BB962C8B-B14F-4D97-AF65-F5344CB8AC3E}">
        <p14:creationId xmlns:p14="http://schemas.microsoft.com/office/powerpoint/2010/main" val="289569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p>
          <a:p>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53A8EA9-0F40-47E6-A61B-AF8CDCA5A60D}" type="slidenum">
              <a:rPr lang="en-US" smtClean="0"/>
              <a:t>17</a:t>
            </a:fld>
            <a:endParaRPr lang="en-US"/>
          </a:p>
        </p:txBody>
      </p:sp>
    </p:spTree>
    <p:extLst>
      <p:ext uri="{BB962C8B-B14F-4D97-AF65-F5344CB8AC3E}">
        <p14:creationId xmlns:p14="http://schemas.microsoft.com/office/powerpoint/2010/main" val="1396055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BC DISTRICTS** (hidden slide; unhide to use in slideshow)</a:t>
            </a:r>
          </a:p>
          <a:p>
            <a:endParaRPr lang="en-US" b="1" dirty="0"/>
          </a:p>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Did you know that the MDI asks children questions related to BC Ministry of Education’s </a:t>
            </a:r>
            <a:r>
              <a:rPr lang="en-US" b="1" dirty="0"/>
              <a:t>Personal and Social Competencies.</a:t>
            </a: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above graphic illustrates the areas measured by the MDI that reflect facets of children’s Personal and Social Competencies. The MDI provides valuable context for understanding children’s growth and progress on the core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53A8EA9-0F40-47E6-A61B-AF8CDCA5A60D}" type="slidenum">
              <a:rPr lang="en-US" smtClean="0"/>
              <a:t>18</a:t>
            </a:fld>
            <a:endParaRPr lang="en-US"/>
          </a:p>
        </p:txBody>
      </p:sp>
    </p:spTree>
    <p:extLst>
      <p:ext uri="{BB962C8B-B14F-4D97-AF65-F5344CB8AC3E}">
        <p14:creationId xmlns:p14="http://schemas.microsoft.com/office/powerpoint/2010/main" val="407000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five dimensions</a:t>
            </a:r>
            <a:r>
              <a:rPr lang="en-US" baseline="0" dirty="0"/>
              <a:t> on the MDI</a:t>
            </a:r>
            <a:r>
              <a:rPr lang="en-US" sz="1200" baseline="0" dirty="0"/>
              <a:t> is made up of several measures and each measure is made up of one or more questions that children respond to. The Grade 4 and 5 version of the MDI contains 77 questions, while the MDI for Grades 6, 7 and 8 has 101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p>
          <a:p>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19</a:t>
            </a:fld>
            <a:endParaRPr lang="en-US"/>
          </a:p>
        </p:txBody>
      </p:sp>
    </p:spTree>
    <p:extLst>
      <p:ext uri="{BB962C8B-B14F-4D97-AF65-F5344CB8AC3E}">
        <p14:creationId xmlns:p14="http://schemas.microsoft.com/office/powerpoint/2010/main" val="45791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2</a:t>
            </a:fld>
            <a:endParaRPr lang="en-US"/>
          </a:p>
        </p:txBody>
      </p:sp>
    </p:spTree>
    <p:extLst>
      <p:ext uri="{BB962C8B-B14F-4D97-AF65-F5344CB8AC3E}">
        <p14:creationId xmlns:p14="http://schemas.microsoft.com/office/powerpoint/2010/main" val="2897912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five dimensions</a:t>
            </a:r>
            <a:r>
              <a:rPr lang="en-US" baseline="0" dirty="0"/>
              <a:t> on the MDI</a:t>
            </a:r>
            <a:r>
              <a:rPr lang="en-US" sz="1200" baseline="0" dirty="0"/>
              <a:t> is made up of several measures and each measure is made up of one or more questions that children respond to. The Grade 4 and 5 version of the MDI contains 77 questions, while the MDI for Grades 6, 7 and 8 has 101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p>
          <a:p>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20</a:t>
            </a:fld>
            <a:endParaRPr lang="en-US"/>
          </a:p>
        </p:txBody>
      </p:sp>
    </p:spTree>
    <p:extLst>
      <p:ext uri="{BB962C8B-B14F-4D97-AF65-F5344CB8AC3E}">
        <p14:creationId xmlns:p14="http://schemas.microsoft.com/office/powerpoint/2010/main" val="340376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five dimensions</a:t>
            </a:r>
            <a:r>
              <a:rPr lang="en-US" baseline="0" dirty="0"/>
              <a:t> on the MDI</a:t>
            </a:r>
            <a:r>
              <a:rPr lang="en-US" sz="1200" baseline="0" dirty="0"/>
              <a:t> is made up of several measures and each measure is made up of one or more questions that children respond to. The Grade 4 and 5 version of the MDI contains 77 questions, while the MDI for Grades 6, 7 and 8 has 101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endParaRPr lang="en-US" baseline="0" dirty="0"/>
          </a:p>
          <a:p>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21</a:t>
            </a:fld>
            <a:endParaRPr lang="en-US"/>
          </a:p>
        </p:txBody>
      </p:sp>
    </p:spTree>
    <p:extLst>
      <p:ext uri="{BB962C8B-B14F-4D97-AF65-F5344CB8AC3E}">
        <p14:creationId xmlns:p14="http://schemas.microsoft.com/office/powerpoint/2010/main" val="782527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five dimensions</a:t>
            </a:r>
            <a:r>
              <a:rPr lang="en-US" baseline="0" dirty="0"/>
              <a:t> on the MDI</a:t>
            </a:r>
            <a:r>
              <a:rPr lang="en-US" sz="1200" baseline="0" dirty="0"/>
              <a:t> is made up of several measures and each measure is made up of one or more questions that children respond to. The Grade 4 and 5 version of the MDI contains 77 questions, while the MDI for Grades 6, 7 and 8 has 101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22</a:t>
            </a:fld>
            <a:endParaRPr lang="en-US"/>
          </a:p>
        </p:txBody>
      </p:sp>
    </p:spTree>
    <p:extLst>
      <p:ext uri="{BB962C8B-B14F-4D97-AF65-F5344CB8AC3E}">
        <p14:creationId xmlns:p14="http://schemas.microsoft.com/office/powerpoint/2010/main" val="102202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five dimensions</a:t>
            </a:r>
            <a:r>
              <a:rPr lang="en-US" baseline="0" dirty="0"/>
              <a:t> on the MDI</a:t>
            </a:r>
            <a:r>
              <a:rPr lang="en-US" sz="1200" baseline="0" dirty="0"/>
              <a:t> is made up of several measures and each measure is made up of one or more questions that children respond to. The Grade 4 and 5 version of the MDI contains 77 questions, while the MDI for Grades 6, 7 and 8 has 101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sz="1200" b="1" baseline="0" dirty="0"/>
              <a:t>Social and Emotional Development</a:t>
            </a:r>
            <a:r>
              <a:rPr lang="en-US" sz="1200" baseline="0" dirty="0"/>
              <a:t> includes measures of optimism, self-esteem, happiness, empathy, and prosocial </a:t>
            </a:r>
            <a:r>
              <a:rPr lang="en-US" sz="1200" baseline="0" dirty="0" err="1"/>
              <a:t>behaviour</a:t>
            </a:r>
            <a:r>
              <a:rPr lang="en-US" sz="1200" baseline="0" dirty="0"/>
              <a:t>. It assesses levels of sadness and worries  - and for students in grades 6, 7, and 8 looks at more developmentally advanced measures including self-regulation, responsible decision making, and perseverance.</a:t>
            </a:r>
          </a:p>
          <a:p>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t>Physical Health and Well-being </a:t>
            </a:r>
            <a:r>
              <a:rPr lang="en-US" sz="1200" baseline="0" dirty="0"/>
              <a:t>includes overall health, mealtime and sleep experiences, as well as help seeking for emotional well-being and transportation to and from school.</a:t>
            </a:r>
          </a:p>
          <a:p>
            <a:endParaRPr lang="en-US" sz="1200" baseline="0" dirty="0"/>
          </a:p>
          <a:p>
            <a:r>
              <a:rPr lang="en-US" sz="1200" b="1" baseline="0" dirty="0"/>
              <a:t>Connectedness</a:t>
            </a:r>
            <a:r>
              <a:rPr lang="en-US" sz="1200" baseline="0" dirty="0"/>
              <a:t> to adults and peers looks at the relationships children have at home, school and community.  </a:t>
            </a:r>
          </a:p>
          <a:p>
            <a:endParaRPr lang="en-US" sz="1200" baseline="0" dirty="0"/>
          </a:p>
          <a:p>
            <a:r>
              <a:rPr lang="en-US" sz="1200" b="1" baseline="0" dirty="0"/>
              <a:t>Use of Out-of-School Time</a:t>
            </a:r>
            <a:r>
              <a:rPr lang="en-US" sz="1200" b="0" baseline="0" dirty="0"/>
              <a:t> </a:t>
            </a:r>
            <a:r>
              <a:rPr lang="en-US" sz="1200" baseline="0" dirty="0"/>
              <a:t>measures involvement in after-school activities, how children spend unstructured time and digs into what children wish to be doing and what gets in the way.</a:t>
            </a:r>
          </a:p>
          <a:p>
            <a:endParaRPr lang="en-US" sz="1200" baseline="0" dirty="0"/>
          </a:p>
          <a:p>
            <a:r>
              <a:rPr lang="en-US" sz="1200" b="1" baseline="0" dirty="0"/>
              <a:t>School Experiences </a:t>
            </a:r>
            <a:r>
              <a:rPr lang="en-US" sz="1200" baseline="0" dirty="0"/>
              <a:t>includes measures of academic self-concept, school climate and belonging, in addition to uncovering experiences with victimization and bullying.</a:t>
            </a:r>
          </a:p>
          <a:p>
            <a:endParaRPr lang="en-US" b="0" baseline="0" dirty="0"/>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b="1" baseline="0" dirty="0"/>
          </a:p>
          <a:p>
            <a:endParaRPr lang="en-US" baseline="0" dirty="0"/>
          </a:p>
          <a:p>
            <a:endParaRPr lang="en-US" baseline="0" dirty="0"/>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23</a:t>
            </a:fld>
            <a:endParaRPr lang="en-US"/>
          </a:p>
        </p:txBody>
      </p:sp>
    </p:spTree>
    <p:extLst>
      <p:ext uri="{BB962C8B-B14F-4D97-AF65-F5344CB8AC3E}">
        <p14:creationId xmlns:p14="http://schemas.microsoft.com/office/powerpoint/2010/main" val="3221388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MESSAGE:</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In addition</a:t>
            </a:r>
            <a:r>
              <a:rPr lang="en-US" altLang="en-US" baseline="0" dirty="0"/>
              <a:t> to results on the MDI dimensions, reports also contain two summary measures, called indices, that the MDI provides to paint an overall picture of how children perceive their lives.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The Well-being Index is a combined score of 5 measures that are known to be</a:t>
            </a:r>
            <a:r>
              <a:rPr lang="en-CA" altLang="en-US" dirty="0"/>
              <a:t> of critical importance for the development of </a:t>
            </a:r>
            <a:r>
              <a:rPr lang="en-US" altLang="en-US" dirty="0"/>
              <a:t>children’s overall well-being.</a:t>
            </a:r>
            <a:endParaRPr lang="en-CA" altLang="en-US" dirty="0"/>
          </a:p>
          <a:p>
            <a:pPr>
              <a:spcBef>
                <a:spcPct val="0"/>
              </a:spcBef>
            </a:pPr>
            <a:endParaRPr lang="en-US" altLang="en-US" b="1" baseline="0" dirty="0"/>
          </a:p>
          <a:p>
            <a:pPr>
              <a:spcBef>
                <a:spcPct val="0"/>
              </a:spcBef>
            </a:pPr>
            <a:r>
              <a:rPr lang="en-US" altLang="en-US" b="1" dirty="0"/>
              <a:t>Happiness-</a:t>
            </a:r>
            <a:r>
              <a:rPr lang="en-US" altLang="en-US" dirty="0"/>
              <a:t> </a:t>
            </a:r>
            <a:r>
              <a:rPr lang="en-CA" altLang="en-US" dirty="0"/>
              <a:t>Happiness, or subjective well-being, refers to how content or satisfied children are with their lives. Happiness serves a greater advantage than just feeling good: children with a positive, friendly affect are more likely to attract positive attention from peers and adults, thus broadening and strengthening their social resources. Experiencing happiness also strengthens children’s coping resources when negative experiences occur. </a:t>
            </a:r>
          </a:p>
          <a:p>
            <a:pPr>
              <a:spcBef>
                <a:spcPct val="0"/>
              </a:spcBef>
            </a:pPr>
            <a:endParaRPr lang="en-US" altLang="en-US" b="1" dirty="0"/>
          </a:p>
          <a:p>
            <a:pPr>
              <a:spcBef>
                <a:spcPct val="0"/>
              </a:spcBef>
            </a:pPr>
            <a:r>
              <a:rPr lang="en-CA" altLang="en-US" b="1" dirty="0"/>
              <a:t>General health - </a:t>
            </a:r>
            <a:r>
              <a:rPr lang="en-CA" altLang="en-US" dirty="0"/>
              <a:t>is described by The World Health Organization (WHO) as “not merely the absence of disease or infirmity.” It involves knowing and recognizing one’s own state of physical well-being.</a:t>
            </a:r>
            <a:endParaRPr lang="en-US" altLang="en-US" b="1" dirty="0"/>
          </a:p>
          <a:p>
            <a:pPr>
              <a:spcBef>
                <a:spcPct val="0"/>
              </a:spcBef>
            </a:pPr>
            <a:endParaRPr lang="en-US" altLang="en-US" b="1" dirty="0"/>
          </a:p>
          <a:p>
            <a:pPr>
              <a:spcBef>
                <a:spcPct val="0"/>
              </a:spcBef>
            </a:pPr>
            <a:r>
              <a:rPr lang="en-US" altLang="en-US" b="1" dirty="0"/>
              <a:t>Optimism - </a:t>
            </a:r>
            <a:r>
              <a:rPr lang="en-CA" altLang="en-US" dirty="0"/>
              <a:t>Optimism refers to the mindset of having positive expectations for the future. Optimism predicts a range of long-term health and life benefits including greater success in school and work, less likelihood of depression and anxiety, greater satisfaction in relationships, better physical health, and longer life. It is also a strong predictor of resiliency for children facing adversity.</a:t>
            </a:r>
          </a:p>
          <a:p>
            <a:pPr>
              <a:spcBef>
                <a:spcPct val="0"/>
              </a:spcBef>
            </a:pPr>
            <a:endParaRPr lang="en-US" altLang="en-US" b="1" dirty="0"/>
          </a:p>
          <a:p>
            <a:pPr>
              <a:spcBef>
                <a:spcPct val="0"/>
              </a:spcBef>
            </a:pPr>
            <a:r>
              <a:rPr lang="en-US" altLang="en-US" b="1" dirty="0"/>
              <a:t>Self-esteem- </a:t>
            </a:r>
            <a:r>
              <a:rPr lang="en-CA" altLang="en-US" dirty="0"/>
              <a:t>Self-esteem refers to a person’s sense of self-worth. It is one of the most critical measures of middle childhood health and well-being. It is during the middle childhood years that children begin to form beliefs about themselves as “competent” or “inferior” people.</a:t>
            </a:r>
          </a:p>
          <a:p>
            <a:pPr>
              <a:spcBef>
                <a:spcPct val="0"/>
              </a:spcBef>
            </a:pPr>
            <a:endParaRPr lang="en-US" altLang="en-US" dirty="0"/>
          </a:p>
          <a:p>
            <a:pPr>
              <a:spcBef>
                <a:spcPct val="0"/>
              </a:spcBef>
            </a:pPr>
            <a:r>
              <a:rPr lang="en-US" altLang="en-US" b="1" dirty="0"/>
              <a:t>Low sadness - </a:t>
            </a:r>
            <a:r>
              <a:rPr lang="en-CA" altLang="en-US" dirty="0"/>
              <a:t>Depression is estimated to affect 1 in every 15 children in Canada. It has a later onset than anxiety, usually beginning around the time of puberty. Depression affects children’s ability to concentrate and also limits their ability to experience enjoyment or pleasure in things. Depressive symptoms during middle childhood may be able to predict later onset of depression. </a:t>
            </a:r>
          </a:p>
          <a:p>
            <a:pPr>
              <a:spcBef>
                <a:spcPct val="0"/>
              </a:spcBef>
            </a:pPr>
            <a:endParaRPr lang="en-CA" altLang="en-US" dirty="0"/>
          </a:p>
          <a:p>
            <a:pPr>
              <a:spcBef>
                <a:spcPct val="0"/>
              </a:spcBef>
            </a:pPr>
            <a:r>
              <a:rPr lang="en-CA" altLang="en-US" b="1" dirty="0"/>
              <a:t>The</a:t>
            </a:r>
            <a:r>
              <a:rPr lang="en-CA" altLang="en-US" b="1" baseline="0" dirty="0"/>
              <a:t> index has 3</a:t>
            </a:r>
            <a:r>
              <a:rPr lang="en-CA" altLang="en-US" b="1" dirty="0"/>
              <a:t> categories of well-being:</a:t>
            </a:r>
          </a:p>
          <a:p>
            <a:pPr>
              <a:spcBef>
                <a:spcPct val="0"/>
              </a:spcBef>
            </a:pPr>
            <a:endParaRPr lang="en-CA" altLang="en-US" b="1" dirty="0"/>
          </a:p>
          <a:p>
            <a:pPr>
              <a:spcBef>
                <a:spcPct val="0"/>
              </a:spcBef>
            </a:pPr>
            <a:r>
              <a:rPr lang="en-US" altLang="en-US" b="1" dirty="0"/>
              <a:t>High Well-Being (Thriving) </a:t>
            </a:r>
            <a:r>
              <a:rPr lang="en-US" altLang="en-US" dirty="0"/>
              <a:t>indicates the proportion of children who are reporting positive responses on at least 4 measures of well-being and no negative responses.</a:t>
            </a:r>
          </a:p>
          <a:p>
            <a:pPr>
              <a:spcBef>
                <a:spcPct val="0"/>
              </a:spcBef>
            </a:pPr>
            <a:r>
              <a:rPr lang="en-US" altLang="en-US" b="1" dirty="0"/>
              <a:t>Medium Well-Being</a:t>
            </a:r>
            <a:r>
              <a:rPr lang="en-US" altLang="en-US" dirty="0"/>
              <a:t> indicates the proportion of children who are reporting less than 4 positive responses and no negative responses.</a:t>
            </a:r>
          </a:p>
          <a:p>
            <a:pPr>
              <a:spcBef>
                <a:spcPct val="0"/>
              </a:spcBef>
            </a:pPr>
            <a:r>
              <a:rPr lang="en-US" altLang="en-US" b="1" dirty="0"/>
              <a:t>Low Well-Being </a:t>
            </a:r>
            <a:r>
              <a:rPr lang="en-US" altLang="en-US" dirty="0"/>
              <a:t>indicates the proportion of children who are reporting negative responses on at least 1 of the 5 measures of Well-being.</a:t>
            </a:r>
          </a:p>
          <a:p>
            <a:pPr>
              <a:spcBef>
                <a:spcPct val="0"/>
              </a:spcBef>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a:spcBef>
                <a:spcPct val="0"/>
              </a:spcBef>
            </a:pPr>
            <a:endParaRPr lang="en-US" altLang="en-US" dirty="0"/>
          </a:p>
          <a:p>
            <a:pPr>
              <a:spcBef>
                <a:spcPct val="0"/>
              </a:spcBef>
            </a:pPr>
            <a:endParaRPr lang="en-CA"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24</a:t>
            </a:fld>
            <a:endParaRPr lang="en-US"/>
          </a:p>
        </p:txBody>
      </p:sp>
    </p:spTree>
    <p:extLst>
      <p:ext uri="{BB962C8B-B14F-4D97-AF65-F5344CB8AC3E}">
        <p14:creationId xmlns:p14="http://schemas.microsoft.com/office/powerpoint/2010/main" val="1169264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KEY MESSAGE:</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In addition</a:t>
            </a:r>
            <a:r>
              <a:rPr lang="en-US" altLang="en-US" baseline="0" dirty="0"/>
              <a:t> to results on the MDI dimensions, reports also contain two summary measures, called indices, that the MDI provides to paint an overall picture of how children perceive their lives.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The Well-being Index is a combined score of 5 measures that are known to be</a:t>
            </a:r>
            <a:r>
              <a:rPr lang="en-CA" altLang="en-US" dirty="0"/>
              <a:t> of critical importance for the development of </a:t>
            </a:r>
            <a:r>
              <a:rPr lang="en-US" altLang="en-US" dirty="0"/>
              <a:t>children’s overall well-being.</a:t>
            </a:r>
            <a:endParaRPr lang="en-CA" altLang="en-US" dirty="0"/>
          </a:p>
          <a:p>
            <a:pPr>
              <a:spcBef>
                <a:spcPct val="0"/>
              </a:spcBef>
            </a:pPr>
            <a:endParaRPr lang="en-US" altLang="en-US" b="1" baseline="0" dirty="0"/>
          </a:p>
          <a:p>
            <a:pPr>
              <a:spcBef>
                <a:spcPct val="0"/>
              </a:spcBef>
            </a:pPr>
            <a:r>
              <a:rPr lang="en-US" altLang="en-US" b="1" dirty="0"/>
              <a:t>Happiness-</a:t>
            </a:r>
            <a:r>
              <a:rPr lang="en-US" altLang="en-US" dirty="0"/>
              <a:t> </a:t>
            </a:r>
            <a:r>
              <a:rPr lang="en-CA" altLang="en-US" dirty="0"/>
              <a:t>Happiness, or subjective well-being, refers to how content or satisfied children are with their lives. Happiness serves a greater advantage than just feeling good: children with a positive, friendly affect are more likely to attract positive attention from peers and adults, thus broadening and strengthening their social resources. Experiencing happiness also strengthens children’s coping resources when negative experiences occur. </a:t>
            </a:r>
          </a:p>
          <a:p>
            <a:pPr>
              <a:spcBef>
                <a:spcPct val="0"/>
              </a:spcBef>
            </a:pPr>
            <a:endParaRPr lang="en-US" altLang="en-US" b="1" dirty="0"/>
          </a:p>
          <a:p>
            <a:pPr>
              <a:spcBef>
                <a:spcPct val="0"/>
              </a:spcBef>
            </a:pPr>
            <a:r>
              <a:rPr lang="en-CA" altLang="en-US" b="1" dirty="0"/>
              <a:t>General health - </a:t>
            </a:r>
            <a:r>
              <a:rPr lang="en-CA" altLang="en-US" dirty="0"/>
              <a:t>is described by The World Health Organization (WHO) as “not merely the absence of disease or infirmity.” It involves knowing and recognizing one’s own state of physical well-being.</a:t>
            </a:r>
            <a:endParaRPr lang="en-US" altLang="en-US" b="1" dirty="0"/>
          </a:p>
          <a:p>
            <a:pPr>
              <a:spcBef>
                <a:spcPct val="0"/>
              </a:spcBef>
            </a:pPr>
            <a:endParaRPr lang="en-US" altLang="en-US" b="1" dirty="0"/>
          </a:p>
          <a:p>
            <a:pPr>
              <a:spcBef>
                <a:spcPct val="0"/>
              </a:spcBef>
            </a:pPr>
            <a:r>
              <a:rPr lang="en-US" altLang="en-US" b="1" dirty="0"/>
              <a:t>Optimism - </a:t>
            </a:r>
            <a:r>
              <a:rPr lang="en-CA" altLang="en-US" dirty="0"/>
              <a:t>Optimism refers to the mindset of having positive expectations for the future. Optimism predicts a range of long-term health and life benefits including greater success in school and work, less likelihood of depression and anxiety, greater satisfaction in relationships, better physical health, and longer life. It is also a strong predictor of resiliency for children facing adversity.</a:t>
            </a:r>
          </a:p>
          <a:p>
            <a:pPr>
              <a:spcBef>
                <a:spcPct val="0"/>
              </a:spcBef>
            </a:pPr>
            <a:endParaRPr lang="en-US" altLang="en-US" b="1" dirty="0"/>
          </a:p>
          <a:p>
            <a:pPr>
              <a:spcBef>
                <a:spcPct val="0"/>
              </a:spcBef>
            </a:pPr>
            <a:r>
              <a:rPr lang="en-US" altLang="en-US" b="1" dirty="0"/>
              <a:t>Self-esteem- </a:t>
            </a:r>
            <a:r>
              <a:rPr lang="en-CA" altLang="en-US" dirty="0"/>
              <a:t>Self-esteem refers to a person’s sense of self-worth. It is one of the most critical measures of middle childhood health and well-being. It is during the middle childhood years that children begin to form beliefs about themselves as “competent” or “inferior” people.</a:t>
            </a:r>
          </a:p>
          <a:p>
            <a:pPr>
              <a:spcBef>
                <a:spcPct val="0"/>
              </a:spcBef>
            </a:pPr>
            <a:endParaRPr lang="en-US" altLang="en-US" dirty="0"/>
          </a:p>
          <a:p>
            <a:pPr>
              <a:spcBef>
                <a:spcPct val="0"/>
              </a:spcBef>
            </a:pPr>
            <a:r>
              <a:rPr lang="en-US" altLang="en-US" b="1" dirty="0"/>
              <a:t>Low sadness - </a:t>
            </a:r>
            <a:r>
              <a:rPr lang="en-CA" altLang="en-US" dirty="0"/>
              <a:t>Depression is estimated to affect 1 in every 15 children in Canada. It has a later onset than anxiety, usually beginning around the time of puberty. Depression affects children’s ability to concentrate and also limits their ability to experience enjoyment or pleasure in things. Depressive symptoms during middle childhood may be able to predict later onset of depression. </a:t>
            </a:r>
          </a:p>
          <a:p>
            <a:pPr>
              <a:spcBef>
                <a:spcPct val="0"/>
              </a:spcBef>
            </a:pPr>
            <a:endParaRPr lang="en-CA" altLang="en-US" dirty="0"/>
          </a:p>
          <a:p>
            <a:pPr>
              <a:spcBef>
                <a:spcPct val="0"/>
              </a:spcBef>
            </a:pPr>
            <a:r>
              <a:rPr lang="en-CA" altLang="en-US" b="1" dirty="0"/>
              <a:t>The</a:t>
            </a:r>
            <a:r>
              <a:rPr lang="en-CA" altLang="en-US" b="1" baseline="0" dirty="0"/>
              <a:t> index has 3</a:t>
            </a:r>
            <a:r>
              <a:rPr lang="en-CA" altLang="en-US" b="1" dirty="0"/>
              <a:t> categories of well-being:</a:t>
            </a:r>
          </a:p>
          <a:p>
            <a:pPr>
              <a:spcBef>
                <a:spcPct val="0"/>
              </a:spcBef>
            </a:pPr>
            <a:endParaRPr lang="en-CA" altLang="en-US" b="1" dirty="0"/>
          </a:p>
          <a:p>
            <a:pPr>
              <a:spcBef>
                <a:spcPct val="0"/>
              </a:spcBef>
            </a:pPr>
            <a:r>
              <a:rPr lang="en-US" altLang="en-US" b="1" dirty="0"/>
              <a:t>High Well-Being (Thriving) </a:t>
            </a:r>
            <a:r>
              <a:rPr lang="en-US" altLang="en-US" dirty="0"/>
              <a:t>indicates the proportion of children who are reporting positive responses on at least 4 measures of well-being and no negative responses.</a:t>
            </a:r>
          </a:p>
          <a:p>
            <a:pPr>
              <a:spcBef>
                <a:spcPct val="0"/>
              </a:spcBef>
            </a:pPr>
            <a:r>
              <a:rPr lang="en-US" altLang="en-US" b="1" dirty="0"/>
              <a:t>Medium Well-Being</a:t>
            </a:r>
            <a:r>
              <a:rPr lang="en-US" altLang="en-US" dirty="0"/>
              <a:t> indicates the proportion of children who are reporting less than 4 positive responses and no negative responses.</a:t>
            </a:r>
          </a:p>
          <a:p>
            <a:pPr>
              <a:spcBef>
                <a:spcPct val="0"/>
              </a:spcBef>
            </a:pPr>
            <a:r>
              <a:rPr lang="en-US" altLang="en-US" b="1" dirty="0"/>
              <a:t>Low Well-Being </a:t>
            </a:r>
            <a:r>
              <a:rPr lang="en-US" altLang="en-US" dirty="0"/>
              <a:t>indicates the proportion of children who are reporting negative responses on at least 1 of the 5 measures of Well-being.</a:t>
            </a:r>
          </a:p>
          <a:p>
            <a:pPr>
              <a:spcBef>
                <a:spcPct val="0"/>
              </a:spcBef>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a:spcBef>
                <a:spcPct val="0"/>
              </a:spcBef>
            </a:pPr>
            <a:endParaRPr lang="en-US" altLang="en-US" dirty="0"/>
          </a:p>
          <a:p>
            <a:pPr>
              <a:spcBef>
                <a:spcPct val="0"/>
              </a:spcBef>
            </a:pPr>
            <a:endParaRPr lang="en-CA" altLang="en-US" dirty="0"/>
          </a:p>
          <a:p>
            <a:endParaRPr lang="en-US" dirty="0"/>
          </a:p>
        </p:txBody>
      </p:sp>
      <p:sp>
        <p:nvSpPr>
          <p:cNvPr id="4" name="Slide Number Placeholder 3"/>
          <p:cNvSpPr>
            <a:spLocks noGrp="1"/>
          </p:cNvSpPr>
          <p:nvPr>
            <p:ph type="sldNum" sz="quarter" idx="10"/>
          </p:nvPr>
        </p:nvSpPr>
        <p:spPr/>
        <p:txBody>
          <a:bodyPr/>
          <a:lstStyle/>
          <a:p>
            <a:fld id="{A64972F6-9757-444E-8A2A-F5B45DF5BD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52908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KEY MESSAGE:</a:t>
            </a:r>
            <a:endParaRPr lang="en-CA" sz="1200" kern="1200" dirty="0">
              <a:solidFill>
                <a:schemeClr val="tx1"/>
              </a:solidFill>
              <a:effectLst/>
              <a:latin typeface="+mn-lt"/>
              <a:ea typeface="+mn-ea"/>
              <a:cs typeface="+mn-cs"/>
            </a:endParaRPr>
          </a:p>
          <a:p>
            <a:pPr defTabSz="911225" eaLnBrk="1" hangingPunct="1">
              <a:spcBef>
                <a:spcPct val="0"/>
              </a:spcBef>
            </a:pPr>
            <a:r>
              <a:rPr lang="en-US" altLang="en-US" b="0" baseline="0" dirty="0"/>
              <a:t>The Assets Index is a measure of key resources and influences present in children’s lives that help promote positive development and well-being.</a:t>
            </a:r>
            <a:endParaRPr lang="en-US" altLang="en-US" b="0" dirty="0"/>
          </a:p>
          <a:p>
            <a:pPr defTabSz="911225" eaLnBrk="1" hangingPunct="1">
              <a:spcBef>
                <a:spcPct val="0"/>
              </a:spcBef>
            </a:pPr>
            <a:endParaRPr lang="en-US" altLang="en-US" b="0" dirty="0"/>
          </a:p>
          <a:p>
            <a:pPr defTabSz="911225" eaLnBrk="1" hangingPunct="1">
              <a:spcBef>
                <a:spcPct val="0"/>
              </a:spcBef>
            </a:pPr>
            <a:r>
              <a:rPr lang="en-US" altLang="en-US" b="1" dirty="0"/>
              <a:t>Supportive Adult Relationships: </a:t>
            </a:r>
            <a:br>
              <a:rPr lang="en-US" altLang="en-US" b="1" dirty="0"/>
            </a:br>
            <a:r>
              <a:rPr lang="en-US" altLang="en-US" dirty="0"/>
              <a:t>Research shows that children who do not feel connected are more likely to drop out of school and to suffer from mental health problems. A single caring adult, be it a family member, a teacher in the school or a </a:t>
            </a:r>
            <a:r>
              <a:rPr lang="en-US" altLang="en-US" dirty="0" err="1"/>
              <a:t>neighbour</a:t>
            </a:r>
            <a:r>
              <a:rPr lang="en-US" altLang="en-US" dirty="0"/>
              <a:t>, can make a very powerful difference in a child</a:t>
            </a:r>
            <a:r>
              <a:rPr lang="ja-JP" altLang="en-US" dirty="0"/>
              <a:t>’</a:t>
            </a:r>
            <a:r>
              <a:rPr lang="en-US" altLang="ja-JP" dirty="0"/>
              <a:t>s life. Children who feel connected report greater empathy towards others, higher optimism, and higher self-esteem than children who feel less connected. </a:t>
            </a:r>
          </a:p>
          <a:p>
            <a:pPr defTabSz="911225" eaLnBrk="1" hangingPunct="1">
              <a:spcBef>
                <a:spcPct val="0"/>
              </a:spcBef>
            </a:pPr>
            <a:endParaRPr lang="en-US" altLang="en-US" b="1" dirty="0"/>
          </a:p>
          <a:p>
            <a:pPr marL="0" lvl="1" defTabSz="911225" eaLnBrk="1" hangingPunct="1">
              <a:spcBef>
                <a:spcPct val="0"/>
              </a:spcBef>
            </a:pPr>
            <a:r>
              <a:rPr lang="en-US" altLang="en-US" b="1" dirty="0"/>
              <a:t>Positive Peer Relationships: </a:t>
            </a:r>
          </a:p>
          <a:p>
            <a:pPr marL="0" lvl="1" defTabSz="911225" eaLnBrk="1" hangingPunct="1">
              <a:spcBef>
                <a:spcPct val="0"/>
              </a:spcBef>
            </a:pPr>
            <a:r>
              <a:rPr lang="en-US" altLang="en-US" dirty="0"/>
              <a:t>Beginning in middle childhood, friendships and peer support begin to have a stronger influence on children</a:t>
            </a:r>
            <a:r>
              <a:rPr lang="ja-JP" altLang="en-US" dirty="0"/>
              <a:t>’</a:t>
            </a:r>
            <a:r>
              <a:rPr lang="en-US" altLang="ja-JP" dirty="0"/>
              <a:t>s school motivation, academic and life success. During this phase,</a:t>
            </a:r>
            <a:r>
              <a:rPr lang="en-US" altLang="ja-JP" baseline="0" dirty="0"/>
              <a:t> </a:t>
            </a:r>
            <a:r>
              <a:rPr lang="en-US" altLang="ja-JP" dirty="0"/>
              <a:t>children begin to place more importance on peer groups than on relationships to adults. </a:t>
            </a:r>
            <a:endParaRPr lang="en-US" altLang="en-US" dirty="0"/>
          </a:p>
          <a:p>
            <a:pPr defTabSz="911225" eaLnBrk="1" hangingPunct="1">
              <a:spcBef>
                <a:spcPct val="0"/>
              </a:spcBef>
              <a:buFontTx/>
              <a:buChar char="-"/>
            </a:pPr>
            <a:endParaRPr lang="en-US" altLang="en-US" dirty="0"/>
          </a:p>
          <a:p>
            <a:pPr defTabSz="911225" eaLnBrk="1" hangingPunct="1">
              <a:spcBef>
                <a:spcPct val="0"/>
              </a:spcBef>
            </a:pPr>
            <a:r>
              <a:rPr lang="en-US" altLang="en-US" b="1" dirty="0"/>
              <a:t>Proper Nutrition and Sleep: </a:t>
            </a:r>
          </a:p>
          <a:p>
            <a:pPr defTabSz="911225" eaLnBrk="1" hangingPunct="1">
              <a:spcBef>
                <a:spcPct val="0"/>
              </a:spcBef>
            </a:pPr>
            <a:r>
              <a:rPr lang="en-US" altLang="en-US" dirty="0"/>
              <a:t>Physical health outcomes are not uniquely controlled by genetics. They can be affected by different factors in one</a:t>
            </a:r>
            <a:r>
              <a:rPr lang="ja-JP" altLang="en-US" dirty="0"/>
              <a:t>’</a:t>
            </a:r>
            <a:r>
              <a:rPr lang="en-US" altLang="ja-JP" dirty="0"/>
              <a:t>s environment: family, relationships, lifestyle, economic and social conditions, as well as the </a:t>
            </a:r>
            <a:r>
              <a:rPr lang="en-US" altLang="ja-JP" dirty="0" err="1"/>
              <a:t>neighbourhoods</a:t>
            </a:r>
            <a:r>
              <a:rPr lang="en-US" altLang="ja-JP" dirty="0"/>
              <a:t> in which we live. </a:t>
            </a:r>
          </a:p>
          <a:p>
            <a:pPr defTabSz="911225" eaLnBrk="1" hangingPunct="1">
              <a:spcBef>
                <a:spcPct val="0"/>
              </a:spcBef>
            </a:pPr>
            <a:endParaRPr lang="en-US" altLang="en-US" dirty="0"/>
          </a:p>
          <a:p>
            <a:pPr defTabSz="911225" eaLnBrk="1" hangingPunct="1">
              <a:spcBef>
                <a:spcPct val="0"/>
              </a:spcBef>
            </a:pPr>
            <a:r>
              <a:rPr lang="en-US" altLang="en-US" b="1" dirty="0"/>
              <a:t>Participation in After School Activities: </a:t>
            </a:r>
          </a:p>
          <a:p>
            <a:pPr defTabSz="911225" eaLnBrk="1" hangingPunct="1">
              <a:spcBef>
                <a:spcPct val="0"/>
              </a:spcBef>
            </a:pPr>
            <a:r>
              <a:rPr lang="en-US" altLang="en-US" dirty="0"/>
              <a:t>We know that the environments in which children live and play are important, yet we know very little about how school-aged children actually spend their after-school hours. The data provided by the MDI attempts to fill gaps in the existing research on children</a:t>
            </a:r>
            <a:r>
              <a:rPr lang="ja-JP" altLang="en-US" dirty="0"/>
              <a:t>’</a:t>
            </a:r>
            <a:r>
              <a:rPr lang="en-US" altLang="ja-JP" dirty="0"/>
              <a:t>s participation in activities during after-school hours (from 3 to 6pm). </a:t>
            </a:r>
            <a:endParaRPr lang="en-US" altLang="en-US" dirty="0"/>
          </a:p>
          <a:p>
            <a:pPr defTabSz="911225" eaLnBrk="1" hangingPunct="1">
              <a:spcBef>
                <a:spcPct val="0"/>
              </a:spcBef>
            </a:pPr>
            <a:endParaRPr lang="en-US" altLang="en-US" dirty="0"/>
          </a:p>
          <a:p>
            <a:pPr defTabSz="911225" eaLnBrk="1" hangingPunct="1">
              <a:spcBef>
                <a:spcPct val="0"/>
              </a:spcBef>
            </a:pPr>
            <a:r>
              <a:rPr lang="en-US" altLang="en-US" b="1" dirty="0"/>
              <a:t>School Experiences: </a:t>
            </a:r>
          </a:p>
          <a:p>
            <a:pPr defTabSz="911225" eaLnBrk="1" hangingPunct="1">
              <a:spcBef>
                <a:spcPct val="0"/>
              </a:spcBef>
            </a:pPr>
            <a:r>
              <a:rPr lang="en-US" altLang="en-US" dirty="0"/>
              <a:t>School success is optimized when children perceive that they are learning within a safe, caring, and supportive environment. </a:t>
            </a:r>
            <a:r>
              <a:rPr lang="en-US" altLang="en-US" b="1" dirty="0"/>
              <a:t>NOTE: </a:t>
            </a:r>
            <a:r>
              <a:rPr lang="en-US" altLang="en-US" dirty="0"/>
              <a:t>The School Experiences asset is not mapped in public MDI reports. This is in order to avoid a ranking of schools or </a:t>
            </a:r>
            <a:r>
              <a:rPr lang="en-US" altLang="en-US" dirty="0" err="1"/>
              <a:t>neighbourhoods</a:t>
            </a:r>
            <a:r>
              <a:rPr lang="en-US" altLang="en-US" dirty="0"/>
              <a:t>. </a:t>
            </a:r>
          </a:p>
          <a:p>
            <a:pPr defTabSz="911225" eaLnBrk="1" hangingPunct="1">
              <a:spcBef>
                <a:spcPct val="0"/>
              </a:spcBef>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defTabSz="911225" eaLnBrk="1" hangingPunct="1">
              <a:spcBef>
                <a:spcPct val="0"/>
              </a:spcBef>
            </a:pPr>
            <a:endParaRPr lang="en-US" altLang="en-US" i="1" dirty="0"/>
          </a:p>
        </p:txBody>
      </p:sp>
      <p:sp>
        <p:nvSpPr>
          <p:cNvPr id="4" name="Slide Number Placeholder 3"/>
          <p:cNvSpPr>
            <a:spLocks noGrp="1"/>
          </p:cNvSpPr>
          <p:nvPr>
            <p:ph type="sldNum" sz="quarter" idx="10"/>
          </p:nvPr>
        </p:nvSpPr>
        <p:spPr/>
        <p:txBody>
          <a:bodyPr/>
          <a:lstStyle/>
          <a:p>
            <a:fld id="{153A8EA9-0F40-47E6-A61B-AF8CDCA5A60D}" type="slidenum">
              <a:rPr lang="en-US" smtClean="0"/>
              <a:t>26</a:t>
            </a:fld>
            <a:endParaRPr lang="en-US"/>
          </a:p>
        </p:txBody>
      </p:sp>
    </p:spTree>
    <p:extLst>
      <p:ext uri="{BB962C8B-B14F-4D97-AF65-F5344CB8AC3E}">
        <p14:creationId xmlns:p14="http://schemas.microsoft.com/office/powerpoint/2010/main" val="1787659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KEY MESSAGE:</a:t>
            </a:r>
            <a:endParaRPr lang="en-CA" sz="1200" kern="1200" dirty="0">
              <a:solidFill>
                <a:schemeClr val="tx1"/>
              </a:solidFill>
              <a:effectLst/>
              <a:latin typeface="+mn-lt"/>
              <a:ea typeface="+mn-ea"/>
              <a:cs typeface="+mn-cs"/>
            </a:endParaRPr>
          </a:p>
          <a:p>
            <a:pPr defTabSz="911225" eaLnBrk="1" hangingPunct="1">
              <a:spcBef>
                <a:spcPct val="0"/>
              </a:spcBef>
            </a:pPr>
            <a:r>
              <a:rPr lang="en-US" altLang="en-US" b="0" baseline="0" dirty="0"/>
              <a:t>The Assets Index is a measure of key resources and influences present in children’s lives that help promote positive development and well-being.</a:t>
            </a:r>
            <a:endParaRPr lang="en-US" altLang="en-US" b="0" dirty="0"/>
          </a:p>
          <a:p>
            <a:pPr defTabSz="911225" eaLnBrk="1" hangingPunct="1">
              <a:spcBef>
                <a:spcPct val="0"/>
              </a:spcBef>
            </a:pPr>
            <a:endParaRPr lang="en-US" altLang="en-US" b="0" dirty="0"/>
          </a:p>
          <a:p>
            <a:pPr defTabSz="911225" eaLnBrk="1" hangingPunct="1">
              <a:spcBef>
                <a:spcPct val="0"/>
              </a:spcBef>
            </a:pPr>
            <a:r>
              <a:rPr lang="en-US" altLang="en-US" b="1" dirty="0"/>
              <a:t>Supportive Adult Relationships: </a:t>
            </a:r>
            <a:br>
              <a:rPr lang="en-US" altLang="en-US" b="1" dirty="0"/>
            </a:br>
            <a:r>
              <a:rPr lang="en-US" altLang="en-US" dirty="0"/>
              <a:t>Research shows that children who do not feel connected are more likely to drop out of school and to suffer from mental health problems. A single caring adult, be it a family member, a teacher in the school or a </a:t>
            </a:r>
            <a:r>
              <a:rPr lang="en-US" altLang="en-US" dirty="0" err="1"/>
              <a:t>neighbour</a:t>
            </a:r>
            <a:r>
              <a:rPr lang="en-US" altLang="en-US" dirty="0"/>
              <a:t>, can make a very powerful difference in a child</a:t>
            </a:r>
            <a:r>
              <a:rPr lang="ja-JP" altLang="en-US" dirty="0"/>
              <a:t>’</a:t>
            </a:r>
            <a:r>
              <a:rPr lang="en-US" altLang="ja-JP" dirty="0"/>
              <a:t>s life. Children who feel connected report greater empathy towards others, higher optimism, and higher self-esteem than children who feel less connected. </a:t>
            </a:r>
          </a:p>
          <a:p>
            <a:pPr defTabSz="911225" eaLnBrk="1" hangingPunct="1">
              <a:spcBef>
                <a:spcPct val="0"/>
              </a:spcBef>
            </a:pPr>
            <a:endParaRPr lang="en-US" altLang="en-US" b="1" dirty="0"/>
          </a:p>
          <a:p>
            <a:pPr marL="0" lvl="1" defTabSz="911225" eaLnBrk="1" hangingPunct="1">
              <a:spcBef>
                <a:spcPct val="0"/>
              </a:spcBef>
            </a:pPr>
            <a:r>
              <a:rPr lang="en-US" altLang="en-US" b="1" dirty="0"/>
              <a:t>Positive Peer Relationships: </a:t>
            </a:r>
          </a:p>
          <a:p>
            <a:pPr marL="0" lvl="1" defTabSz="911225" eaLnBrk="1" hangingPunct="1">
              <a:spcBef>
                <a:spcPct val="0"/>
              </a:spcBef>
            </a:pPr>
            <a:r>
              <a:rPr lang="en-US" altLang="en-US" dirty="0"/>
              <a:t>Beginning in middle childhood, friendships and peer support begin to have a stronger influence on children</a:t>
            </a:r>
            <a:r>
              <a:rPr lang="ja-JP" altLang="en-US" dirty="0"/>
              <a:t>’</a:t>
            </a:r>
            <a:r>
              <a:rPr lang="en-US" altLang="ja-JP" dirty="0"/>
              <a:t>s school motivation, academic and life success. During this phase,</a:t>
            </a:r>
            <a:r>
              <a:rPr lang="en-US" altLang="ja-JP" baseline="0" dirty="0"/>
              <a:t> </a:t>
            </a:r>
            <a:r>
              <a:rPr lang="en-US" altLang="ja-JP" dirty="0"/>
              <a:t>children begin to place more importance on peer groups than on relationships to adults. </a:t>
            </a:r>
            <a:endParaRPr lang="en-US" altLang="en-US" dirty="0"/>
          </a:p>
          <a:p>
            <a:pPr defTabSz="911225" eaLnBrk="1" hangingPunct="1">
              <a:spcBef>
                <a:spcPct val="0"/>
              </a:spcBef>
              <a:buFontTx/>
              <a:buChar char="-"/>
            </a:pPr>
            <a:endParaRPr lang="en-US" altLang="en-US" dirty="0"/>
          </a:p>
          <a:p>
            <a:pPr defTabSz="911225" eaLnBrk="1" hangingPunct="1">
              <a:spcBef>
                <a:spcPct val="0"/>
              </a:spcBef>
            </a:pPr>
            <a:r>
              <a:rPr lang="en-US" altLang="en-US" b="1" dirty="0"/>
              <a:t>Proper Nutrition and Sleep: </a:t>
            </a:r>
          </a:p>
          <a:p>
            <a:pPr defTabSz="911225" eaLnBrk="1" hangingPunct="1">
              <a:spcBef>
                <a:spcPct val="0"/>
              </a:spcBef>
            </a:pPr>
            <a:r>
              <a:rPr lang="en-US" altLang="en-US" dirty="0"/>
              <a:t>Physical health outcomes are not uniquely controlled by genetics. They can be affected by different factors in one</a:t>
            </a:r>
            <a:r>
              <a:rPr lang="ja-JP" altLang="en-US" dirty="0"/>
              <a:t>’</a:t>
            </a:r>
            <a:r>
              <a:rPr lang="en-US" altLang="ja-JP" dirty="0"/>
              <a:t>s environment: family, relationships, lifestyle, economic and social conditions, as well as the neighbourhoods in which we live. </a:t>
            </a:r>
          </a:p>
          <a:p>
            <a:pPr defTabSz="911225" eaLnBrk="1" hangingPunct="1">
              <a:spcBef>
                <a:spcPct val="0"/>
              </a:spcBef>
            </a:pPr>
            <a:endParaRPr lang="en-US" altLang="en-US" dirty="0"/>
          </a:p>
          <a:p>
            <a:pPr defTabSz="911225" eaLnBrk="1" hangingPunct="1">
              <a:spcBef>
                <a:spcPct val="0"/>
              </a:spcBef>
            </a:pPr>
            <a:r>
              <a:rPr lang="en-US" altLang="en-US" b="1" dirty="0"/>
              <a:t>Participation in Out-of-School Activities: </a:t>
            </a:r>
          </a:p>
          <a:p>
            <a:pPr defTabSz="911225" eaLnBrk="1" hangingPunct="1">
              <a:spcBef>
                <a:spcPct val="0"/>
              </a:spcBef>
            </a:pPr>
            <a:r>
              <a:rPr lang="en-US" altLang="en-US" dirty="0"/>
              <a:t>We know that the environments in which children live and play are important, yet we know very little about how school-aged children actually spend their out-of-school hours. The data provided by the MDI attempts to fill gaps in the existing research on children</a:t>
            </a:r>
            <a:r>
              <a:rPr lang="ja-JP" altLang="en-US" dirty="0"/>
              <a:t>’</a:t>
            </a:r>
            <a:r>
              <a:rPr lang="en-US" altLang="ja-JP" dirty="0"/>
              <a:t>s participation in activities outside of school hours.</a:t>
            </a:r>
          </a:p>
          <a:p>
            <a:pPr defTabSz="911225" eaLnBrk="1" hangingPunct="1">
              <a:spcBef>
                <a:spcPct val="0"/>
              </a:spcBef>
            </a:pPr>
            <a:endParaRPr lang="en-US" altLang="en-US" dirty="0"/>
          </a:p>
          <a:p>
            <a:pPr defTabSz="911225" eaLnBrk="1" hangingPunct="1">
              <a:spcBef>
                <a:spcPct val="0"/>
              </a:spcBef>
            </a:pPr>
            <a:r>
              <a:rPr lang="en-US" altLang="en-US" b="1" dirty="0"/>
              <a:t>*NOTE: </a:t>
            </a:r>
            <a:r>
              <a:rPr lang="en-US" b="0" i="0" dirty="0">
                <a:solidFill>
                  <a:srgbClr val="383838"/>
                </a:solidFill>
                <a:effectLst/>
                <a:latin typeface="Source Sans Pro" panose="020B0503030403020204" pitchFamily="34" charset="0"/>
              </a:rPr>
              <a:t>In the 2022/23 reporting year, the MDI questionnaire was changed to ask children about their activities outside of school hours. In previous years, children were asked about their activities </a:t>
            </a:r>
            <a:r>
              <a:rPr lang="en-US" b="0" i="0" u="sng" dirty="0">
                <a:solidFill>
                  <a:srgbClr val="383838"/>
                </a:solidFill>
                <a:effectLst/>
                <a:latin typeface="Source Sans Pro" panose="020B0503030403020204" pitchFamily="34" charset="0"/>
              </a:rPr>
              <a:t>only</a:t>
            </a:r>
            <a:r>
              <a:rPr lang="en-US" b="0" i="0" dirty="0">
                <a:solidFill>
                  <a:srgbClr val="383838"/>
                </a:solidFill>
                <a:effectLst/>
                <a:latin typeface="Source Sans Pro" panose="020B0503030403020204" pitchFamily="34" charset="0"/>
              </a:rPr>
              <a:t> during the hours of 3 pm to 6 pm on school days. As a result, the Out-of-School Activities Asset data are not comparable to the After-School Activities Asset data from previous years.</a:t>
            </a:r>
            <a:endParaRPr lang="en-US" altLang="en-US" b="1" dirty="0"/>
          </a:p>
          <a:p>
            <a:pPr defTabSz="911225" eaLnBrk="1" hangingPunct="1">
              <a:spcBef>
                <a:spcPct val="0"/>
              </a:spcBef>
            </a:pPr>
            <a:endParaRPr lang="en-US" altLang="en-US" dirty="0"/>
          </a:p>
          <a:p>
            <a:pPr defTabSz="911225" eaLnBrk="1" hangingPunct="1">
              <a:spcBef>
                <a:spcPct val="0"/>
              </a:spcBef>
            </a:pPr>
            <a:r>
              <a:rPr lang="en-US" altLang="en-US" b="1" dirty="0"/>
              <a:t>School Experiences: </a:t>
            </a:r>
          </a:p>
          <a:p>
            <a:pPr defTabSz="911225" eaLnBrk="1" hangingPunct="1">
              <a:spcBef>
                <a:spcPct val="0"/>
              </a:spcBef>
            </a:pPr>
            <a:r>
              <a:rPr lang="en-US" altLang="en-US" dirty="0"/>
              <a:t>School success is optimized when children perceive that they are learning within a safe, caring, and supportive environment. </a:t>
            </a:r>
            <a:r>
              <a:rPr lang="en-US" altLang="en-US" b="1" dirty="0"/>
              <a:t>NOTE: </a:t>
            </a:r>
            <a:r>
              <a:rPr lang="en-US" altLang="en-US" dirty="0"/>
              <a:t>The School Experiences asset is not mapped in public MDI reports. This is in order to avoid a ranking of schools or </a:t>
            </a:r>
            <a:r>
              <a:rPr lang="en-US" altLang="en-US" dirty="0" err="1"/>
              <a:t>neighbourhoods</a:t>
            </a:r>
            <a:r>
              <a:rPr lang="en-US" altLang="en-US" dirty="0"/>
              <a:t>. </a:t>
            </a:r>
          </a:p>
          <a:p>
            <a:pPr defTabSz="911225" eaLnBrk="1" hangingPunct="1">
              <a:spcBef>
                <a:spcPct val="0"/>
              </a:spcBef>
            </a:pPr>
            <a:endParaRPr lang="en-US" altLang="en-US" dirty="0"/>
          </a:p>
          <a:p>
            <a:pPr>
              <a:spcBef>
                <a:spcPct val="0"/>
              </a:spcBef>
            </a:pPr>
            <a:r>
              <a:rPr lang="en-CA" altLang="en-US" sz="1200" dirty="0"/>
              <a:t>© 2023 Human Early Learning Partnership</a:t>
            </a:r>
          </a:p>
          <a:p>
            <a:pPr defTabSz="911225" eaLnBrk="1" hangingPunct="1">
              <a:spcBef>
                <a:spcPct val="0"/>
              </a:spcBef>
            </a:pPr>
            <a:endParaRPr lang="en-US" altLang="en-US" dirty="0"/>
          </a:p>
          <a:p>
            <a:pPr defTabSz="911225" eaLnBrk="1" hangingPunct="1">
              <a:spcBef>
                <a:spcPct val="0"/>
              </a:spcBef>
            </a:pPr>
            <a:endParaRPr lang="en-US" altLang="en-US" dirty="0"/>
          </a:p>
          <a:p>
            <a:pPr defTabSz="911225" eaLnBrk="1" hangingPunct="1">
              <a:spcBef>
                <a:spcPct val="0"/>
              </a:spcBef>
            </a:pPr>
            <a:endParaRPr lang="en-US" altLang="en-US" i="1" dirty="0"/>
          </a:p>
        </p:txBody>
      </p:sp>
      <p:sp>
        <p:nvSpPr>
          <p:cNvPr id="4" name="Slide Number Placeholder 3"/>
          <p:cNvSpPr>
            <a:spLocks noGrp="1"/>
          </p:cNvSpPr>
          <p:nvPr>
            <p:ph type="sldNum" sz="quarter" idx="10"/>
          </p:nvPr>
        </p:nvSpPr>
        <p:spPr/>
        <p:txBody>
          <a:bodyPr/>
          <a:lstStyle/>
          <a:p>
            <a:fld id="{A64972F6-9757-444E-8A2A-F5B45DF5BD7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88596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MDI research demonstrates that children’s self-reported well-being is related to the number of assets they perceive in their lives; as the number of assets in a child’s life increases, they are more likely to report higher levels of well-being. This finding is consistent across all participating school districts in British Columbia.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defTabSz="911225" eaLnBrk="1" hangingPunct="1">
              <a:spcBef>
                <a:spcPct val="0"/>
              </a:spcBef>
            </a:pPr>
            <a:r>
              <a:rPr lang="en-US" altLang="en-US" b="1" dirty="0"/>
              <a:t>Example: </a:t>
            </a:r>
            <a:r>
              <a:rPr lang="en-US" altLang="en-US" dirty="0"/>
              <a:t>Let’s say a group of 100 children report that they have all 5 assets present in their lives. Using the data from the graph in this slide we can predict that 86% of these children are also experiencing well-being. On the other hand, in a group of 100 children who are all reporting that they have zero or only 1 asset in their lives, only 30% of those children are predicted to be experiencing well-being. </a:t>
            </a:r>
          </a:p>
          <a:p>
            <a:pPr defTabSz="911225" eaLnBrk="1" hangingPunct="1">
              <a:spcBef>
                <a:spcPct val="0"/>
              </a:spcBef>
            </a:pPr>
            <a:endParaRPr lang="en-US" altLang="en-US" dirty="0"/>
          </a:p>
          <a:p>
            <a:pPr defTabSz="911225" eaLnBrk="1" hangingPunct="1">
              <a:spcBef>
                <a:spcPct val="0"/>
              </a:spcBef>
            </a:pPr>
            <a:r>
              <a:rPr lang="en-US" altLang="en-US" dirty="0"/>
              <a:t>Schonert-Reichl K., Guhn, M., Gadermann A., Hymel S., </a:t>
            </a:r>
            <a:r>
              <a:rPr lang="en-US" altLang="en-US" dirty="0" err="1"/>
              <a:t>Sweiss</a:t>
            </a:r>
            <a:r>
              <a:rPr lang="en-US" altLang="en-US" dirty="0"/>
              <a:t> L., Hertzman C. (2012). Development and Validation of the Middle Years Development Instrument (MDI): Assessing Children’s Well-Being and Assets across Multiple Contexts. Social Indicators Research, 114: 345–369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10"/>
          </p:nvPr>
        </p:nvSpPr>
        <p:spPr/>
        <p:txBody>
          <a:bodyPr/>
          <a:lstStyle/>
          <a:p>
            <a:fld id="{1A378DAA-65F3-154A-9693-C03921C0C8D8}" type="slidenum">
              <a:rPr lang="en-US" smtClean="0"/>
              <a:t>28</a:t>
            </a:fld>
            <a:endParaRPr lang="en-US"/>
          </a:p>
        </p:txBody>
      </p:sp>
    </p:spTree>
    <p:extLst>
      <p:ext uri="{BB962C8B-B14F-4D97-AF65-F5344CB8AC3E}">
        <p14:creationId xmlns:p14="http://schemas.microsoft.com/office/powerpoint/2010/main" val="1306382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baseline="0" dirty="0"/>
              <a:t>School Reports </a:t>
            </a:r>
            <a:r>
              <a:rPr lang="en-US" altLang="en-US" b="0" baseline="0" dirty="0"/>
              <a:t>– Privately-accessed via the MDI e-System. Separate reports are produced for each grade that a school in the district participated in and are available to school district superintendents and designated MDI school district leads.</a:t>
            </a:r>
          </a:p>
          <a:p>
            <a:endParaRPr lang="en-US" altLang="en-US" b="1" baseline="0" dirty="0"/>
          </a:p>
          <a:p>
            <a:r>
              <a:rPr lang="en-US" altLang="en-US" b="1" baseline="0" dirty="0"/>
              <a:t>School District Reports </a:t>
            </a:r>
            <a:r>
              <a:rPr lang="en-US" altLang="en-US" b="0" baseline="0" dirty="0"/>
              <a:t>– BC School District Reports </a:t>
            </a:r>
            <a:r>
              <a:rPr lang="en-US" altLang="en-US" baseline="0" dirty="0"/>
              <a:t>will be available on the HELP website in the spring, including all of the results for your district. For school systems participating outside of BC, School District Reports are available on the MDI e-System. </a:t>
            </a:r>
          </a:p>
          <a:p>
            <a:endParaRPr lang="en-US" altLang="en-US" baseline="0" dirty="0"/>
          </a:p>
          <a:p>
            <a:r>
              <a:rPr lang="en-US" altLang="en-US" baseline="0" dirty="0"/>
              <a:t>Results for school district reports are mapped by </a:t>
            </a:r>
            <a:r>
              <a:rPr lang="en-US" altLang="en-US" i="1" baseline="0" dirty="0"/>
              <a:t>where children live </a:t>
            </a:r>
            <a:r>
              <a:rPr lang="en-US" altLang="en-US" baseline="0" dirty="0"/>
              <a:t>so that schools and communities can use shared measures to support children’s well-being.</a:t>
            </a:r>
          </a:p>
          <a:p>
            <a:endParaRPr lang="en-US" altLang="en-US" baseline="0" dirty="0"/>
          </a:p>
          <a:p>
            <a:r>
              <a:rPr lang="en-US" b="1" dirty="0"/>
              <a:t>The MDI Companion Guide </a:t>
            </a:r>
            <a:r>
              <a:rPr lang="en-US" b="0" dirty="0"/>
              <a:t>(https://discovermdi.ca/wp-content/uploads/2023/11/MDI-Companion-Guide-2023.pdf) </a:t>
            </a:r>
            <a:r>
              <a:rPr lang="en-US" dirty="0"/>
              <a:t>has been developed in an effort to assist users with interpreting and applying their MDI results. It provides valuable information about the MDI’s five dimensions of children’s well-being as well as detailed information on the MDI questionnaire, the response scales, and the scoring methods for each dimension and measure are provided. </a:t>
            </a:r>
            <a:r>
              <a:rPr lang="en-US" b="1" dirty="0"/>
              <a:t>We encourage you to read the guide as you review your reports. </a:t>
            </a:r>
          </a:p>
          <a:p>
            <a:endParaRPr lang="en-US" alt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altLang="en-US" baseline="0" dirty="0"/>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E70468A-AC57-43E6-895A-BC879CEF9157}" type="slidenum">
              <a:rPr lang="en-US" altLang="en-US" sz="1200">
                <a:solidFill>
                  <a:srgbClr val="000000"/>
                </a:solidFill>
              </a:rPr>
              <a:pPr/>
              <a:t>29</a:t>
            </a:fld>
            <a:endParaRPr lang="en-US" altLang="en-US" sz="1200">
              <a:solidFill>
                <a:srgbClr val="000000"/>
              </a:solidFill>
            </a:endParaRPr>
          </a:p>
        </p:txBody>
      </p:sp>
    </p:spTree>
    <p:extLst>
      <p:ext uri="{BB962C8B-B14F-4D97-AF65-F5344CB8AC3E}">
        <p14:creationId xmlns:p14="http://schemas.microsoft.com/office/powerpoint/2010/main" val="276442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KEY MESSAGES:</a:t>
            </a:r>
          </a:p>
          <a:p>
            <a:r>
              <a:rPr lang="en-US" dirty="0"/>
              <a:t>Much research exists on </a:t>
            </a:r>
            <a:r>
              <a:rPr lang="en-US" baseline="0" dirty="0"/>
              <a:t>the significance of the early years and adolescence, yet less is known about middle childhood.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Previously, it was believed that the middle years were a “latency</a:t>
            </a:r>
            <a:r>
              <a:rPr lang="en-US" baseline="0" dirty="0"/>
              <a:t> period,” where children were generally alright and not much was going on. We now know that t</a:t>
            </a:r>
            <a:r>
              <a:rPr lang="en-US" altLang="en-US" dirty="0"/>
              <a:t>he overall health and well-being of children in their middle years affects their ability to concentrate and learn, develop and maintain friendships, and make thoughtful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4D50EA4-A905-46B0-8494-FD383C11847B}"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829284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baseline="0" dirty="0"/>
              <a:t>MDI Data Dashboard – BC public MDI data</a:t>
            </a:r>
          </a:p>
          <a:p>
            <a:endParaRPr lang="en-US" alt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Prior to the 2022/23 reporting year, the BC public MDI reports combined school district data with community-level data. These reports were known as the MDI School District &amp; Community Reports and included maps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profiles. In 2023, HELP launched the MDI Data Dashboard, a new reporting tool for exploring MDI data from participating BC school districts from 2018/19 onwards. The Dashboard replaces the maps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profiles section of the public BC MDI reports. The Dashboard allows users to explore data over time at both the district-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-level. Currently, the Dashboard only features data for the Well-Being and Assets Indices and the component measures that make up the indices with future plans to expand the data offered. A comprehensive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MDI Dashboard Technical Guide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https://earlylearning.ubc.ca/mdi-dashboard-technical-guide</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created to help users navigate the MDI Dashboard. </a:t>
            </a:r>
          </a:p>
          <a:p>
            <a:endParaRPr lang="en-US" altLang="en-US" b="1" baseline="0" dirty="0"/>
          </a:p>
          <a:p>
            <a:endParaRPr lang="en-US" alt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altLang="en-US" baseline="0" dirty="0"/>
          </a:p>
        </p:txBody>
      </p:sp>
      <p:sp>
        <p:nvSpPr>
          <p:cNvPr id="226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E70468A-AC57-43E6-895A-BC879CEF9157}" type="slidenum">
              <a:rPr lang="en-US" altLang="en-US" sz="1200">
                <a:solidFill>
                  <a:srgbClr val="000000"/>
                </a:solidFill>
              </a:rPr>
              <a:pPr/>
              <a:t>30</a:t>
            </a:fld>
            <a:endParaRPr lang="en-US" altLang="en-US" sz="1200">
              <a:solidFill>
                <a:srgbClr val="000000"/>
              </a:solidFill>
            </a:endParaRPr>
          </a:p>
        </p:txBody>
      </p:sp>
    </p:spTree>
    <p:extLst>
      <p:ext uri="{BB962C8B-B14F-4D97-AF65-F5344CB8AC3E}">
        <p14:creationId xmlns:p14="http://schemas.microsoft.com/office/powerpoint/2010/main" val="203190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31</a:t>
            </a:fld>
            <a:endParaRPr lang="en-US"/>
          </a:p>
        </p:txBody>
      </p:sp>
    </p:spTree>
    <p:extLst>
      <p:ext uri="{BB962C8B-B14F-4D97-AF65-F5344CB8AC3E}">
        <p14:creationId xmlns:p14="http://schemas.microsoft.com/office/powerpoint/2010/main" val="2708706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32</a:t>
            </a:fld>
            <a:endParaRPr lang="en-US"/>
          </a:p>
        </p:txBody>
      </p:sp>
    </p:spTree>
    <p:extLst>
      <p:ext uri="{BB962C8B-B14F-4D97-AF65-F5344CB8AC3E}">
        <p14:creationId xmlns:p14="http://schemas.microsoft.com/office/powerpoint/2010/main" val="1994956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33</a:t>
            </a:fld>
            <a:endParaRPr lang="en-US"/>
          </a:p>
        </p:txBody>
      </p:sp>
    </p:spTree>
    <p:extLst>
      <p:ext uri="{BB962C8B-B14F-4D97-AF65-F5344CB8AC3E}">
        <p14:creationId xmlns:p14="http://schemas.microsoft.com/office/powerpoint/2010/main" val="745785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34</a:t>
            </a:fld>
            <a:endParaRPr lang="en-US"/>
          </a:p>
        </p:txBody>
      </p:sp>
    </p:spTree>
    <p:extLst>
      <p:ext uri="{BB962C8B-B14F-4D97-AF65-F5344CB8AC3E}">
        <p14:creationId xmlns:p14="http://schemas.microsoft.com/office/powerpoint/2010/main" val="280187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35</a:t>
            </a:fld>
            <a:endParaRPr lang="en-US"/>
          </a:p>
        </p:txBody>
      </p:sp>
    </p:spTree>
    <p:extLst>
      <p:ext uri="{BB962C8B-B14F-4D97-AF65-F5344CB8AC3E}">
        <p14:creationId xmlns:p14="http://schemas.microsoft.com/office/powerpoint/2010/main" val="1761410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36</a:t>
            </a:fld>
            <a:endParaRPr lang="en-US"/>
          </a:p>
        </p:txBody>
      </p:sp>
    </p:spTree>
    <p:extLst>
      <p:ext uri="{BB962C8B-B14F-4D97-AF65-F5344CB8AC3E}">
        <p14:creationId xmlns:p14="http://schemas.microsoft.com/office/powerpoint/2010/main" val="3578396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37</a:t>
            </a:fld>
            <a:endParaRPr lang="en-US"/>
          </a:p>
        </p:txBody>
      </p:sp>
    </p:spTree>
    <p:extLst>
      <p:ext uri="{BB962C8B-B14F-4D97-AF65-F5344CB8AC3E}">
        <p14:creationId xmlns:p14="http://schemas.microsoft.com/office/powerpoint/2010/main" val="2673831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38</a:t>
            </a:fld>
            <a:endParaRPr lang="en-US"/>
          </a:p>
        </p:txBody>
      </p:sp>
    </p:spTree>
    <p:extLst>
      <p:ext uri="{BB962C8B-B14F-4D97-AF65-F5344CB8AC3E}">
        <p14:creationId xmlns:p14="http://schemas.microsoft.com/office/powerpoint/2010/main" val="1772134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39</a:t>
            </a:fld>
            <a:endParaRPr lang="en-US"/>
          </a:p>
        </p:txBody>
      </p:sp>
    </p:spTree>
    <p:extLst>
      <p:ext uri="{BB962C8B-B14F-4D97-AF65-F5344CB8AC3E}">
        <p14:creationId xmlns:p14="http://schemas.microsoft.com/office/powerpoint/2010/main" val="320725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a:t>
            </a:fld>
            <a:endParaRPr lang="en-US"/>
          </a:p>
        </p:txBody>
      </p:sp>
    </p:spTree>
    <p:extLst>
      <p:ext uri="{BB962C8B-B14F-4D97-AF65-F5344CB8AC3E}">
        <p14:creationId xmlns:p14="http://schemas.microsoft.com/office/powerpoint/2010/main" val="484095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40</a:t>
            </a:fld>
            <a:endParaRPr lang="en-US"/>
          </a:p>
        </p:txBody>
      </p:sp>
    </p:spTree>
    <p:extLst>
      <p:ext uri="{BB962C8B-B14F-4D97-AF65-F5344CB8AC3E}">
        <p14:creationId xmlns:p14="http://schemas.microsoft.com/office/powerpoint/2010/main" val="3000895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41</a:t>
            </a:fld>
            <a:endParaRPr lang="en-US"/>
          </a:p>
        </p:txBody>
      </p:sp>
    </p:spTree>
    <p:extLst>
      <p:ext uri="{BB962C8B-B14F-4D97-AF65-F5344CB8AC3E}">
        <p14:creationId xmlns:p14="http://schemas.microsoft.com/office/powerpoint/2010/main" val="4071389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42</a:t>
            </a:fld>
            <a:endParaRPr lang="en-US"/>
          </a:p>
        </p:txBody>
      </p:sp>
    </p:spTree>
    <p:extLst>
      <p:ext uri="{BB962C8B-B14F-4D97-AF65-F5344CB8AC3E}">
        <p14:creationId xmlns:p14="http://schemas.microsoft.com/office/powerpoint/2010/main" val="819457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43</a:t>
            </a:fld>
            <a:endParaRPr lang="en-US"/>
          </a:p>
        </p:txBody>
      </p:sp>
    </p:spTree>
    <p:extLst>
      <p:ext uri="{BB962C8B-B14F-4D97-AF65-F5344CB8AC3E}">
        <p14:creationId xmlns:p14="http://schemas.microsoft.com/office/powerpoint/2010/main" val="34982433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44</a:t>
            </a:fld>
            <a:endParaRPr lang="en-US"/>
          </a:p>
        </p:txBody>
      </p:sp>
    </p:spTree>
    <p:extLst>
      <p:ext uri="{BB962C8B-B14F-4D97-AF65-F5344CB8AC3E}">
        <p14:creationId xmlns:p14="http://schemas.microsoft.com/office/powerpoint/2010/main" val="1899846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MDI tab on bottom-right of slide is editable. Customize the grade #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45</a:t>
            </a:fld>
            <a:endParaRPr lang="en-US"/>
          </a:p>
        </p:txBody>
      </p:sp>
    </p:spTree>
    <p:extLst>
      <p:ext uri="{BB962C8B-B14F-4D97-AF65-F5344CB8AC3E}">
        <p14:creationId xmlns:p14="http://schemas.microsoft.com/office/powerpoint/2010/main" val="3956013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MDI tab on bottom-right of slide is editable. Customize the grade # as needed.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46</a:t>
            </a:fld>
            <a:endParaRPr lang="en-US"/>
          </a:p>
        </p:txBody>
      </p:sp>
    </p:spTree>
    <p:extLst>
      <p:ext uri="{BB962C8B-B14F-4D97-AF65-F5344CB8AC3E}">
        <p14:creationId xmlns:p14="http://schemas.microsoft.com/office/powerpoint/2010/main" val="403608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MDI tab on bottom-right of slide is editable. Customize the grade # as needed.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47</a:t>
            </a:fld>
            <a:endParaRPr lang="en-US"/>
          </a:p>
        </p:txBody>
      </p:sp>
    </p:spTree>
    <p:extLst>
      <p:ext uri="{BB962C8B-B14F-4D97-AF65-F5344CB8AC3E}">
        <p14:creationId xmlns:p14="http://schemas.microsoft.com/office/powerpoint/2010/main" val="2206485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MDI tab on bottom-right of slide is editable. Customize the grade # as needed.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48</a:t>
            </a:fld>
            <a:endParaRPr lang="en-US"/>
          </a:p>
        </p:txBody>
      </p:sp>
    </p:spTree>
    <p:extLst>
      <p:ext uri="{BB962C8B-B14F-4D97-AF65-F5344CB8AC3E}">
        <p14:creationId xmlns:p14="http://schemas.microsoft.com/office/powerpoint/2010/main" val="1112346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dirty="0"/>
              <a:t>MDI tab on bottom-right of slide is editable. Customize the grade # as needed.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endParaRPr lang="en-US" dirty="0"/>
          </a:p>
        </p:txBody>
      </p:sp>
      <p:sp>
        <p:nvSpPr>
          <p:cNvPr id="4" name="Slide Number Placeholder 3"/>
          <p:cNvSpPr>
            <a:spLocks noGrp="1"/>
          </p:cNvSpPr>
          <p:nvPr>
            <p:ph type="sldNum" sz="quarter" idx="5"/>
          </p:nvPr>
        </p:nvSpPr>
        <p:spPr/>
        <p:txBody>
          <a:bodyPr/>
          <a:lstStyle/>
          <a:p>
            <a:fld id="{0A620FC5-02E0-4B6C-8189-CBC4001344C0}" type="slidenum">
              <a:rPr lang="en-US" smtClean="0"/>
              <a:t>49</a:t>
            </a:fld>
            <a:endParaRPr lang="en-US"/>
          </a:p>
        </p:txBody>
      </p:sp>
    </p:spTree>
    <p:extLst>
      <p:ext uri="{BB962C8B-B14F-4D97-AF65-F5344CB8AC3E}">
        <p14:creationId xmlns:p14="http://schemas.microsoft.com/office/powerpoint/2010/main" val="210551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xfrm>
            <a:off x="474663" y="731838"/>
            <a:ext cx="6500812" cy="3657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KEY MESSAGE:</a:t>
            </a:r>
            <a:endParaRPr lang="en-CA" altLang="en-US" dirty="0"/>
          </a:p>
          <a:p>
            <a:pPr eaLnBrk="1" hangingPunct="1">
              <a:spcBef>
                <a:spcPct val="0"/>
              </a:spcBef>
            </a:pPr>
            <a:r>
              <a:rPr lang="en-US" altLang="en-US" dirty="0"/>
              <a:t>The MDI allows us to see trends in how children are doing over time. MDI results provide educators, parents, researchers, community organizations, and policy makers with information about the psychological and social worlds of children during middle childhood. By reviewing and sharing MDI results, the opinions and concerns of children are validated and decision-makers are better prepared to move toward actions that will create supportive environments where children can thrive.</a:t>
            </a:r>
          </a:p>
          <a:p>
            <a:pPr eaLnBrk="1" hangingPunct="1">
              <a:spcBef>
                <a:spcPct val="0"/>
              </a:spcBef>
            </a:pPr>
            <a:endParaRPr lang="en-US" altLang="en-US" dirty="0"/>
          </a:p>
          <a:p>
            <a:pPr eaLnBrk="1" hangingPunct="1">
              <a:spcBef>
                <a:spcPct val="0"/>
              </a:spcBef>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eaLnBrk="1" hangingPunct="1">
              <a:spcBef>
                <a:spcPct val="0"/>
              </a:spcBef>
            </a:pPr>
            <a:endParaRPr lang="en-CA" altLang="en-US" dirty="0"/>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283" indent="-290493">
              <a:defRPr sz="2400">
                <a:solidFill>
                  <a:schemeClr val="tx1"/>
                </a:solidFill>
                <a:latin typeface="Calibri" panose="020F0502020204030204" pitchFamily="34" charset="0"/>
                <a:ea typeface="MS PGothic" panose="020B0600070205080204" pitchFamily="34" charset="-128"/>
              </a:defRPr>
            </a:lvl2pPr>
            <a:lvl3pPr marL="1161974" indent="-232395">
              <a:defRPr sz="2400">
                <a:solidFill>
                  <a:schemeClr val="tx1"/>
                </a:solidFill>
                <a:latin typeface="Calibri" panose="020F0502020204030204" pitchFamily="34" charset="0"/>
                <a:ea typeface="MS PGothic" panose="020B0600070205080204" pitchFamily="34" charset="-128"/>
              </a:defRPr>
            </a:lvl3pPr>
            <a:lvl4pPr marL="1626763" indent="-232395">
              <a:defRPr sz="2400">
                <a:solidFill>
                  <a:schemeClr val="tx1"/>
                </a:solidFill>
                <a:latin typeface="Calibri" panose="020F0502020204030204" pitchFamily="34" charset="0"/>
                <a:ea typeface="MS PGothic" panose="020B0600070205080204" pitchFamily="34" charset="-128"/>
              </a:defRPr>
            </a:lvl4pPr>
            <a:lvl5pPr marL="2091553" indent="-232395">
              <a:defRPr sz="2400">
                <a:solidFill>
                  <a:schemeClr val="tx1"/>
                </a:solidFill>
                <a:latin typeface="Calibri" panose="020F0502020204030204" pitchFamily="34" charset="0"/>
                <a:ea typeface="MS PGothic" panose="020B0600070205080204" pitchFamily="34" charset="-128"/>
              </a:defRPr>
            </a:lvl5pPr>
            <a:lvl6pPr marL="2556342" indent="-23239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1132" indent="-23239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85921" indent="-23239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0711" indent="-232395"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3722501-2D2D-4916-BB88-AF0F5E0B3A4F}" type="slidenum">
              <a:rPr lang="en-US" altLang="en-US" sz="1200">
                <a:solidFill>
                  <a:srgbClr val="000000"/>
                </a:solidFill>
              </a:rPr>
              <a:pPr/>
              <a:t>5</a:t>
            </a:fld>
            <a:endParaRPr lang="en-US" altLang="en-US" sz="1200">
              <a:solidFill>
                <a:srgbClr val="000000"/>
              </a:solidFill>
            </a:endParaRPr>
          </a:p>
        </p:txBody>
      </p:sp>
      <p:sp>
        <p:nvSpPr>
          <p:cNvPr id="2" name="Date Placeholder 1"/>
          <p:cNvSpPr>
            <a:spLocks noGrp="1"/>
          </p:cNvSpPr>
          <p:nvPr>
            <p:ph type="dt" idx="10"/>
          </p:nvPr>
        </p:nvSpPr>
        <p:spPr/>
        <p:txBody>
          <a:bodyPr/>
          <a:lstStyle/>
          <a:p>
            <a:fld id="{3F609043-B6DF-49CE-9BB0-71FE90A420E5}" type="datetime1">
              <a:rPr lang="en-US" smtClean="0"/>
              <a:t>1/23/2025</a:t>
            </a:fld>
            <a:endParaRPr lang="en-US"/>
          </a:p>
        </p:txBody>
      </p:sp>
      <p:sp>
        <p:nvSpPr>
          <p:cNvPr id="3" name="Header Placeholder 2"/>
          <p:cNvSpPr>
            <a:spLocks noGrp="1"/>
          </p:cNvSpPr>
          <p:nvPr>
            <p:ph type="hdr" sz="quarter" idx="11"/>
          </p:nvPr>
        </p:nvSpPr>
        <p:spPr/>
        <p:txBody>
          <a:bodyPr/>
          <a:lstStyle/>
          <a:p>
            <a:r>
              <a:rPr lang="en-US"/>
              <a:t>Dr. Kimberly Schonert-Reichl, Director HELP, MDI Overview for Alberta ADM</a:t>
            </a:r>
          </a:p>
        </p:txBody>
      </p:sp>
    </p:spTree>
    <p:extLst>
      <p:ext uri="{BB962C8B-B14F-4D97-AF65-F5344CB8AC3E}">
        <p14:creationId xmlns:p14="http://schemas.microsoft.com/office/powerpoint/2010/main" val="211961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b="1" dirty="0"/>
              <a:t>KEY MESSAGE:</a:t>
            </a:r>
          </a:p>
          <a:p>
            <a:pPr>
              <a:spcBef>
                <a:spcPct val="0"/>
              </a:spcBef>
            </a:pPr>
            <a:r>
              <a:rPr lang="en-US" altLang="en-US" sz="1200" dirty="0"/>
              <a:t>The MDI measures areas of development strongly linked to well-being.</a:t>
            </a:r>
          </a:p>
          <a:p>
            <a:pPr>
              <a:spcBef>
                <a:spcPct val="0"/>
              </a:spcBef>
            </a:pPr>
            <a:endParaRPr lang="en-US" altLang="en-US" sz="1200" dirty="0"/>
          </a:p>
          <a:p>
            <a:pPr>
              <a:spcBef>
                <a:spcPct val="0"/>
              </a:spcBef>
            </a:pPr>
            <a:r>
              <a:rPr lang="en-US" altLang="en-US" sz="1200" dirty="0"/>
              <a:t>http://earlylearning.ubc.ca/mdi/</a:t>
            </a:r>
          </a:p>
          <a:p>
            <a:pPr>
              <a:spcBef>
                <a:spcPct val="0"/>
              </a:spcBef>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a:spcBef>
                <a:spcPct val="0"/>
              </a:spcBef>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0A620FC5-02E0-4B6C-8189-CBC4001344C0}" type="slidenum">
              <a:rPr lang="en-US" smtClean="0"/>
              <a:t>6</a:t>
            </a:fld>
            <a:endParaRPr lang="en-US"/>
          </a:p>
        </p:txBody>
      </p:sp>
    </p:spTree>
    <p:extLst>
      <p:ext uri="{BB962C8B-B14F-4D97-AF65-F5344CB8AC3E}">
        <p14:creationId xmlns:p14="http://schemas.microsoft.com/office/powerpoint/2010/main" val="419096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0231E6CD-C71C-4A47-8DB2-639512CA0067}" type="slidenum">
              <a:rPr lang="en-US" altLang="en-US">
                <a:solidFill>
                  <a:srgbClr val="000000"/>
                </a:solidFill>
                <a:ea typeface="MS PGothic" panose="020B0600070205080204" pitchFamily="34" charset="-128"/>
              </a:rPr>
              <a:pPr eaLnBrk="0" fontAlgn="base" hangingPunct="0">
                <a:spcBef>
                  <a:spcPct val="0"/>
                </a:spcBef>
                <a:spcAft>
                  <a:spcPct val="0"/>
                </a:spcAft>
              </a:pPr>
              <a:t>7</a:t>
            </a:fld>
            <a:endParaRPr lang="en-US" altLang="en-US">
              <a:solidFill>
                <a:srgbClr val="000000"/>
              </a:solidFill>
              <a:ea typeface="MS PGothic" panose="020B0600070205080204" pitchFamily="34" charset="-128"/>
            </a:endParaRPr>
          </a:p>
        </p:txBody>
      </p:sp>
      <p:sp>
        <p:nvSpPr>
          <p:cNvPr id="13315" name="Rectangle 2"/>
          <p:cNvSpPr>
            <a:spLocks noGrp="1" noRot="1" noChangeAspect="1" noChangeArrowheads="1" noTextEdit="1"/>
          </p:cNvSpPr>
          <p:nvPr>
            <p:ph type="sldImg"/>
          </p:nvPr>
        </p:nvSpPr>
        <p:spPr bwMode="auto">
          <a:xfrm>
            <a:off x="473075" y="728663"/>
            <a:ext cx="6376988" cy="3586162"/>
          </a:xfrm>
          <a:solidFill>
            <a:srgbClr val="FFFFFF"/>
          </a:solidFill>
          <a:ln>
            <a:solidFill>
              <a:srgbClr val="000000"/>
            </a:solidFill>
            <a:miter lim="800000"/>
            <a:headEnd/>
            <a:tailEnd/>
          </a:ln>
        </p:spPr>
      </p:sp>
      <p:sp>
        <p:nvSpPr>
          <p:cNvPr id="13316" name="Rectangle 6"/>
          <p:cNvSpPr>
            <a:spLocks noGrp="1" noChangeArrowheads="1"/>
          </p:cNvSpPr>
          <p:nvPr>
            <p:ph type="body" idx="1"/>
          </p:nvPr>
        </p:nvSpPr>
        <p:spPr bwMode="auto">
          <a:xfrm>
            <a:off x="252413" y="4546600"/>
            <a:ext cx="6773862"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KEY MESSAGE: </a:t>
            </a:r>
          </a:p>
          <a:p>
            <a:pPr>
              <a:spcBef>
                <a:spcPct val="0"/>
              </a:spcBef>
            </a:pPr>
            <a:r>
              <a:rPr lang="en-US" altLang="en-US" dirty="0"/>
              <a:t>The MDI was developed by a UBC research team led by Dr. Kimberley Schonert-Reichl, with considerable input from children, parents, teachers and community groups, including the United Way of the Lower Mainland.  Questions were assembled from surveys previously used and validated with children. </a:t>
            </a:r>
          </a:p>
          <a:p>
            <a:pPr>
              <a:spcBef>
                <a:spcPct val="0"/>
              </a:spcBef>
            </a:pPr>
            <a:endParaRPr lang="en-US" altLang="en-US" dirty="0"/>
          </a:p>
          <a:p>
            <a:pPr>
              <a:spcBef>
                <a:spcPct val="0"/>
              </a:spcBef>
            </a:pPr>
            <a:r>
              <a:rPr lang="en-US" altLang="en-US" b="1" dirty="0"/>
              <a:t>FURTHER READING: </a:t>
            </a:r>
          </a:p>
          <a:p>
            <a:pPr>
              <a:spcBef>
                <a:spcPct val="0"/>
              </a:spcBef>
            </a:pPr>
            <a:r>
              <a:rPr lang="en-US" altLang="en-US" dirty="0"/>
              <a:t>Read more about the development of the MDI: </a:t>
            </a:r>
          </a:p>
          <a:p>
            <a:pPr>
              <a:spcBef>
                <a:spcPct val="0"/>
              </a:spcBef>
            </a:pPr>
            <a:endParaRPr lang="en-US" altLang="en-US" dirty="0"/>
          </a:p>
          <a:p>
            <a:pPr>
              <a:spcBef>
                <a:spcPct val="0"/>
              </a:spcBef>
            </a:pPr>
            <a:r>
              <a:rPr lang="en-US" altLang="en-US" dirty="0"/>
              <a:t>“Middle Childhood Inside and Out: The Psychological and Social Worlds of Canadian Children Aged 9-12” http://earlylearning.ubc.ca/media/publications/uwlm_middle_childhood_full_report_2011.pdf</a:t>
            </a:r>
          </a:p>
          <a:p>
            <a:pPr>
              <a:spcBef>
                <a:spcPct val="0"/>
              </a:spcBef>
            </a:pPr>
            <a:endParaRPr lang="en-US" altLang="en-US" dirty="0"/>
          </a:p>
          <a:p>
            <a:pPr>
              <a:spcBef>
                <a:spcPct val="0"/>
              </a:spcBef>
            </a:pPr>
            <a:r>
              <a:rPr lang="en-US" altLang="en-US" dirty="0"/>
              <a:t>http://earlylearning.ubc.ca/media/documents/MDI%20Toolkit%20Documents/guide-to-understanding-mdi_1jun15.pdf</a:t>
            </a:r>
          </a:p>
          <a:p>
            <a:pPr>
              <a:spcBef>
                <a:spcPct val="0"/>
              </a:spcBef>
            </a:pPr>
            <a:endParaRPr lang="en-CA"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a:p>
            <a:pPr>
              <a:spcBef>
                <a:spcPct val="0"/>
              </a:spcBef>
            </a:pPr>
            <a:endParaRPr lang="en-CA" altLang="en-US" dirty="0"/>
          </a:p>
          <a:p>
            <a:pPr>
              <a:spcBef>
                <a:spcPct val="0"/>
              </a:spcBef>
            </a:pPr>
            <a:endParaRPr lang="en-US" altLang="en-US" sz="1500" dirty="0"/>
          </a:p>
        </p:txBody>
      </p:sp>
    </p:spTree>
    <p:extLst>
      <p:ext uri="{BB962C8B-B14F-4D97-AF65-F5344CB8AC3E}">
        <p14:creationId xmlns:p14="http://schemas.microsoft.com/office/powerpoint/2010/main" val="183305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fld id="{07BBF9DC-1EB5-4419-9796-3304E0C10F22}" type="slidenum">
              <a:rPr lang="en-US" altLang="en-US">
                <a:solidFill>
                  <a:srgbClr val="000000"/>
                </a:solidFill>
                <a:ea typeface="MS PGothic" panose="020B0600070205080204" pitchFamily="34" charset="-128"/>
              </a:rPr>
              <a:pPr eaLnBrk="0" fontAlgn="base" hangingPunct="0">
                <a:spcBef>
                  <a:spcPct val="0"/>
                </a:spcBef>
                <a:spcAft>
                  <a:spcPct val="0"/>
                </a:spcAft>
              </a:pPr>
              <a:t>8</a:t>
            </a:fld>
            <a:endParaRPr lang="en-US" altLang="en-US">
              <a:solidFill>
                <a:srgbClr val="000000"/>
              </a:solidFill>
              <a:ea typeface="MS PGothic" panose="020B0600070205080204" pitchFamily="34" charset="-128"/>
            </a:endParaRPr>
          </a:p>
        </p:txBody>
      </p:sp>
      <p:sp>
        <p:nvSpPr>
          <p:cNvPr id="9219" name="Rectangle 2"/>
          <p:cNvSpPr>
            <a:spLocks noGrp="1" noRot="1" noChangeAspect="1" noChangeArrowheads="1" noTextEdit="1"/>
          </p:cNvSpPr>
          <p:nvPr>
            <p:ph type="sldImg"/>
          </p:nvPr>
        </p:nvSpPr>
        <p:spPr bwMode="auto">
          <a:xfrm>
            <a:off x="396875" y="693738"/>
            <a:ext cx="6070600" cy="3416300"/>
          </a:xfrm>
          <a:solidFill>
            <a:srgbClr val="FFFFFF"/>
          </a:solidFill>
          <a:ln>
            <a:solidFill>
              <a:srgbClr val="000000"/>
            </a:solidFill>
            <a:miter lim="800000"/>
            <a:headEnd/>
            <a:tailEnd/>
          </a:ln>
        </p:spPr>
      </p:sp>
      <p:sp>
        <p:nvSpPr>
          <p:cNvPr id="9220" name="Rectangle 6"/>
          <p:cNvSpPr>
            <a:spLocks noGrp="1" noChangeArrowheads="1"/>
          </p:cNvSpPr>
          <p:nvPr>
            <p:ph type="body" idx="1"/>
          </p:nvPr>
        </p:nvSpPr>
        <p:spPr bwMode="auto">
          <a:xfrm>
            <a:off x="236538" y="4330700"/>
            <a:ext cx="6350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dirty="0"/>
              <a:t>KEY MESSAGE:</a:t>
            </a:r>
          </a:p>
          <a:p>
            <a:pPr>
              <a:spcBef>
                <a:spcPct val="0"/>
              </a:spcBef>
            </a:pPr>
            <a:r>
              <a:rPr lang="en-US" altLang="en-US" sz="1400" dirty="0"/>
              <a:t>The MDI is completed by students in Grades 4 through 8. </a:t>
            </a:r>
            <a:r>
              <a:rPr lang="en-US" altLang="en-US" dirty="0"/>
              <a:t>Students complete the MDI during class time, under teacher or principal supervision. Previous research has found that responses from children</a:t>
            </a:r>
            <a:r>
              <a:rPr lang="en-CA" altLang="en-US" dirty="0"/>
              <a:t> in grade 4 and above are as reliable and valid as responses from adults.</a:t>
            </a:r>
          </a:p>
          <a:p>
            <a:pPr>
              <a:spcBef>
                <a:spcPct val="0"/>
              </a:spcBef>
            </a:pPr>
            <a:endParaRPr lang="en-CA" altLang="en-US" b="1" dirty="0"/>
          </a:p>
          <a:p>
            <a:pPr>
              <a:spcBef>
                <a:spcPct val="0"/>
              </a:spcBef>
            </a:pPr>
            <a:r>
              <a:rPr lang="en-CA" altLang="en-US" b="1" dirty="0"/>
              <a:t>Further Reading on the validity of children’s self-report:</a:t>
            </a:r>
            <a:endParaRPr lang="en-CA" altLang="en-US" dirty="0"/>
          </a:p>
          <a:p>
            <a:pPr>
              <a:spcBef>
                <a:spcPct val="0"/>
              </a:spcBef>
            </a:pPr>
            <a:r>
              <a:rPr lang="en-CA" altLang="en-US" dirty="0"/>
              <a:t> </a:t>
            </a:r>
          </a:p>
          <a:p>
            <a:pPr>
              <a:spcBef>
                <a:spcPct val="0"/>
              </a:spcBef>
            </a:pPr>
            <a:r>
              <a:rPr lang="en-CA" altLang="en-US" dirty="0"/>
              <a:t>Schonert-Reichl, K., </a:t>
            </a:r>
            <a:r>
              <a:rPr lang="en-CA" altLang="en-US" dirty="0" err="1"/>
              <a:t>Guhn</a:t>
            </a:r>
            <a:r>
              <a:rPr lang="en-CA" altLang="en-US" dirty="0"/>
              <a:t>, M., </a:t>
            </a:r>
            <a:r>
              <a:rPr lang="en-CA" altLang="en-US" dirty="0" err="1"/>
              <a:t>Gadermann</a:t>
            </a:r>
            <a:r>
              <a:rPr lang="en-CA" altLang="en-US" dirty="0"/>
              <a:t>, A., Hymel, S., </a:t>
            </a:r>
            <a:r>
              <a:rPr lang="en-CA" altLang="en-US" dirty="0" err="1"/>
              <a:t>Sweiss</a:t>
            </a:r>
            <a:r>
              <a:rPr lang="en-CA" altLang="en-US" dirty="0"/>
              <a:t>, L., &amp; Hertzman, C. (2013). Development and validation of the Middle Years Development Instrument (MDI): Assessing children’s well-being and assets across multiple contexts. Social Indicators Research, 114(2): 345-369.</a:t>
            </a:r>
          </a:p>
          <a:p>
            <a:pPr>
              <a:spcBef>
                <a:spcPct val="0"/>
              </a:spcBef>
            </a:pPr>
            <a:r>
              <a:rPr lang="en-CA" altLang="en-US" dirty="0"/>
              <a:t> </a:t>
            </a:r>
          </a:p>
          <a:p>
            <a:pPr>
              <a:spcBef>
                <a:spcPct val="0"/>
              </a:spcBef>
            </a:pPr>
            <a:r>
              <a:rPr lang="en-CA" altLang="en-US" dirty="0" err="1"/>
              <a:t>Varni</a:t>
            </a:r>
            <a:r>
              <a:rPr lang="en-CA" altLang="en-US" dirty="0"/>
              <a:t>, J. , Limbers, C. , &amp; Burwinkle, T.(2007). How young can children reliably and validly self-report their health-related quality of life?: An analysis of 8,591 children across age subgroups with the </a:t>
            </a:r>
            <a:r>
              <a:rPr lang="en-CA" altLang="en-US" dirty="0" err="1"/>
              <a:t>PedsQL</a:t>
            </a:r>
            <a:r>
              <a:rPr lang="en-CA" altLang="en-US" dirty="0"/>
              <a:t>™ 4.0 Generic Core Scales. Health and Quality of Life Outcomes, 5(1): 1-13.</a:t>
            </a:r>
          </a:p>
          <a:p>
            <a:pPr>
              <a:spcBef>
                <a:spcPct val="0"/>
              </a:spcBef>
            </a:pPr>
            <a:endParaRPr lang="en-US" altLang="en-US" sz="1400" b="1" dirty="0"/>
          </a:p>
          <a:p>
            <a:pPr>
              <a:spcBef>
                <a:spcPct val="0"/>
              </a:spcBef>
            </a:pPr>
            <a:r>
              <a:rPr lang="en-US" altLang="en-US" sz="1400" dirty="0"/>
              <a:t>http://earlylearning.ubc.ca/mdi/</a:t>
            </a:r>
          </a:p>
          <a:p>
            <a:pPr>
              <a:spcBef>
                <a:spcPct val="0"/>
              </a:spcBef>
            </a:pPr>
            <a:endParaRPr lang="en-US"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400" dirty="0"/>
              <a:t>© 2023 Human Early Learning Partnership</a:t>
            </a:r>
          </a:p>
        </p:txBody>
      </p:sp>
    </p:spTree>
    <p:extLst>
      <p:ext uri="{BB962C8B-B14F-4D97-AF65-F5344CB8AC3E}">
        <p14:creationId xmlns:p14="http://schemas.microsoft.com/office/powerpoint/2010/main" val="13361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MDI is a population-based survey</a:t>
            </a:r>
          </a:p>
          <a:p>
            <a:pPr marL="171450" indent="-171450">
              <a:buFont typeface="Arial" panose="020B0604020202020204" pitchFamily="34" charset="0"/>
              <a:buChar char="•"/>
            </a:pPr>
            <a:r>
              <a:rPr lang="en-US" b="0" baseline="0" dirty="0"/>
              <a:t>Tells us only about groups, </a:t>
            </a:r>
            <a:r>
              <a:rPr lang="en-US" b="0" baseline="0" dirty="0" err="1"/>
              <a:t>neighbourhoods</a:t>
            </a:r>
            <a:r>
              <a:rPr lang="en-US" b="0" baseline="0" dirty="0"/>
              <a:t> or broader geographic regions.</a:t>
            </a:r>
          </a:p>
          <a:p>
            <a:pPr marL="171450" indent="-171450">
              <a:buFont typeface="Arial" panose="020B0604020202020204" pitchFamily="34" charset="0"/>
              <a:buChar char="•"/>
            </a:pPr>
            <a:r>
              <a:rPr lang="en-US" b="0" baseline="0" dirty="0"/>
              <a:t>Allows us to see population trends in children’s well-being</a:t>
            </a:r>
          </a:p>
          <a:p>
            <a:pPr marL="171450" indent="-171450">
              <a:buFont typeface="Arial" panose="020B0604020202020204" pitchFamily="34" charset="0"/>
              <a:buChar char="•"/>
            </a:pPr>
            <a:r>
              <a:rPr lang="en-US" b="0" baseline="0" dirty="0"/>
              <a:t>Not used to evaluate teachers or schools</a:t>
            </a:r>
          </a:p>
          <a:p>
            <a:endParaRPr lang="en-US" b="0" baseline="0" dirty="0"/>
          </a:p>
          <a:p>
            <a:r>
              <a:rPr lang="en-US" b="0" baseline="0" dirty="0"/>
              <a:t>Children fill out the survey themselves at school, it is administered by teachers or a principal.</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 2023 Human Early Learning Partnership</a:t>
            </a:r>
          </a:p>
        </p:txBody>
      </p:sp>
      <p:sp>
        <p:nvSpPr>
          <p:cNvPr id="4" name="Slide Number Placeholder 3"/>
          <p:cNvSpPr>
            <a:spLocks noGrp="1"/>
          </p:cNvSpPr>
          <p:nvPr>
            <p:ph type="sldNum" sz="quarter" idx="10"/>
          </p:nvPr>
        </p:nvSpPr>
        <p:spPr/>
        <p:txBody>
          <a:bodyPr/>
          <a:lstStyle/>
          <a:p>
            <a:fld id="{153A8EA9-0F40-47E6-A61B-AF8CDCA5A60D}" type="slidenum">
              <a:rPr lang="en-US" smtClean="0"/>
              <a:t>9</a:t>
            </a:fld>
            <a:endParaRPr lang="en-US"/>
          </a:p>
        </p:txBody>
      </p:sp>
    </p:spTree>
    <p:extLst>
      <p:ext uri="{BB962C8B-B14F-4D97-AF65-F5344CB8AC3E}">
        <p14:creationId xmlns:p14="http://schemas.microsoft.com/office/powerpoint/2010/main" val="3613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E5C88F-D5AA-4509-81A7-A83A791519D7}"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343182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5C88F-D5AA-4509-81A7-A83A791519D7}"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56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5C88F-D5AA-4509-81A7-A83A791519D7}"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259207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5345-9BEA-438A-AE55-323754239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BA44C2-90F7-4A16-A153-37294EB96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BB67E-7D93-4E89-BA44-FFAB6A5C616E}"/>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3AA519C2-4697-4D38-A90E-7515E8A1C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559C1-50BE-428B-854A-619EE92A9427}"/>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4263767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A773-A86C-49E7-BE5E-7A47487619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C3B5E-9F46-4E75-94A9-8EADBAF30F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4F0E-3F78-457B-BF98-21A74E2A4BA1}"/>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AC1CAFA7-8641-4380-8680-F3AE70E8B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0F2B3-CDA5-44C0-86B0-D9765B6F0343}"/>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319699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D792-30A8-488C-846D-A16BA068BC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EE60CB-64E2-4923-AEEC-9CD65D11C0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85A8CC-9609-4E3C-B7F1-C1DA3BBD2FC8}"/>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0F1E0516-91F1-4E02-A397-6C5E2371A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3E3BC-D4A4-4CE0-9B3B-84CB06F23651}"/>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2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6569-9DE9-4DC5-A72B-1BB3D2369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392C8-094B-423A-B798-6C27AEF62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D4E35-B0DC-4BC9-AC1E-CED49E417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A15B86-46B4-4947-8E06-5726A695EB50}"/>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6" name="Footer Placeholder 5">
            <a:extLst>
              <a:ext uri="{FF2B5EF4-FFF2-40B4-BE49-F238E27FC236}">
                <a16:creationId xmlns:a16="http://schemas.microsoft.com/office/drawing/2014/main" id="{370842FF-1647-45F7-9FF9-B7B7924D1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F613E-AC9B-4B0B-B123-0DA1BEE67A23}"/>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162714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55B7-7F4B-4FDC-A349-E9E66D044A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774FC-73B1-4218-A301-478D8642D5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43794-44BE-4644-865C-99A5810D9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51CB70-41F5-464D-B903-8D6E4A059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5BDA3-234E-47EC-9B66-1DC6A8B957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34DEBF-575A-46E8-89A4-E26F6E82FA00}"/>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8" name="Footer Placeholder 7">
            <a:extLst>
              <a:ext uri="{FF2B5EF4-FFF2-40B4-BE49-F238E27FC236}">
                <a16:creationId xmlns:a16="http://schemas.microsoft.com/office/drawing/2014/main" id="{CDE4AF73-762D-4D0F-99A6-F8A252DB8B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749FDB-7A65-4011-8CD3-D56BFD1A802D}"/>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28873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3F3A-9E3E-487D-BB38-A9F22BB76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44437D-3C7B-4E4A-80CB-9846F322BD94}"/>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4" name="Footer Placeholder 3">
            <a:extLst>
              <a:ext uri="{FF2B5EF4-FFF2-40B4-BE49-F238E27FC236}">
                <a16:creationId xmlns:a16="http://schemas.microsoft.com/office/drawing/2014/main" id="{E21D5462-09A1-405E-B795-B1D6CB7AE7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9A728-ED9B-496C-8071-55793752D983}"/>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83156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21EEC-340E-4824-8D14-E84DC4456FAA}"/>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3" name="Footer Placeholder 2">
            <a:extLst>
              <a:ext uri="{FF2B5EF4-FFF2-40B4-BE49-F238E27FC236}">
                <a16:creationId xmlns:a16="http://schemas.microsoft.com/office/drawing/2014/main" id="{B483B939-102C-404D-830E-F85E397BD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4CEE85-3FDE-4A46-A47A-4EB1951D65FD}"/>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195919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A65B-84DA-463E-9A42-711E20EF8F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19E9D-80E7-4A82-ADD2-B0E6828C6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2CCEB-9121-464C-A180-F6CBCDB1C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6458-A00E-46B1-B39A-FC648C86ACC7}"/>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6" name="Footer Placeholder 5">
            <a:extLst>
              <a:ext uri="{FF2B5EF4-FFF2-40B4-BE49-F238E27FC236}">
                <a16:creationId xmlns:a16="http://schemas.microsoft.com/office/drawing/2014/main" id="{64306E30-C8DC-43E0-8778-589791A8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684E5-ED35-4823-B48B-2FEB95031652}"/>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380686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E5C88F-D5AA-4509-81A7-A83A791519D7}"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155153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8B9B-B080-4C86-AB41-CD357F3BB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A21AB-DAA2-48AD-BE61-A846F3AD0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B8175-5EAD-4ED7-9742-33B007691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BD20B-E859-4A9F-81C1-6485A3AFDADC}"/>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6" name="Footer Placeholder 5">
            <a:extLst>
              <a:ext uri="{FF2B5EF4-FFF2-40B4-BE49-F238E27FC236}">
                <a16:creationId xmlns:a16="http://schemas.microsoft.com/office/drawing/2014/main" id="{AD74698D-3A02-4776-8309-F0B0E0797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93166-8E0A-4440-8964-1AA8FBA91D33}"/>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81151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4863-CB54-49DC-A2C7-7E1B29DC8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1BC396-A0B3-4E2A-A80C-E89EE5AD3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3965F-4B13-438D-8BBB-AA0D41CA4EAA}"/>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12EBEED0-5F28-4C9D-88A4-A5574C50B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EC6B4-47E2-4C46-8C79-1842F4915744}"/>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399017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78943-6829-4119-9D97-40F2BED77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B9B52-9444-4EE0-BA46-E8C1B138C3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D32F-89B6-4ACB-85D8-6EA78F3E5033}"/>
              </a:ext>
            </a:extLst>
          </p:cNvPr>
          <p:cNvSpPr>
            <a:spLocks noGrp="1"/>
          </p:cNvSpPr>
          <p:nvPr>
            <p:ph type="dt" sz="half" idx="10"/>
          </p:nvPr>
        </p:nvSpPr>
        <p:spPr/>
        <p:txBody>
          <a:body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BA44A11D-0A9E-460A-ACC4-F22726180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0C4F2-8B36-41D8-AEFB-5E922979C4AA}"/>
              </a:ext>
            </a:extLst>
          </p:cNvPr>
          <p:cNvSpPr>
            <a:spLocks noGrp="1"/>
          </p:cNvSpPr>
          <p:nvPr>
            <p:ph type="sldNum" sz="quarter" idx="12"/>
          </p:nvPr>
        </p:nvSpPr>
        <p:spPr/>
        <p:txBody>
          <a:bodyPr/>
          <a:lstStyle/>
          <a:p>
            <a:fld id="{686B443A-FA4C-4411-80FE-4697DF4470FB}" type="slidenum">
              <a:rPr lang="en-US" smtClean="0"/>
              <a:t>‹#›</a:t>
            </a:fld>
            <a:endParaRPr lang="en-US"/>
          </a:p>
        </p:txBody>
      </p:sp>
    </p:spTree>
    <p:extLst>
      <p:ext uri="{BB962C8B-B14F-4D97-AF65-F5344CB8AC3E}">
        <p14:creationId xmlns:p14="http://schemas.microsoft.com/office/powerpoint/2010/main" val="13319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E5C88F-D5AA-4509-81A7-A83A791519D7}"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293985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E5C88F-D5AA-4509-81A7-A83A791519D7}"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4764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E5C88F-D5AA-4509-81A7-A83A791519D7}"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326985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5C88F-D5AA-4509-81A7-A83A791519D7}"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1346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C88F-D5AA-4509-81A7-A83A791519D7}"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406470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E5C88F-D5AA-4509-81A7-A83A791519D7}"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220774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E5C88F-D5AA-4509-81A7-A83A791519D7}"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A8C5-2A7C-4060-8E06-47B4E567103A}" type="slidenum">
              <a:rPr lang="en-US" smtClean="0"/>
              <a:t>‹#›</a:t>
            </a:fld>
            <a:endParaRPr lang="en-US"/>
          </a:p>
        </p:txBody>
      </p:sp>
    </p:spTree>
    <p:extLst>
      <p:ext uri="{BB962C8B-B14F-4D97-AF65-F5344CB8AC3E}">
        <p14:creationId xmlns:p14="http://schemas.microsoft.com/office/powerpoint/2010/main" val="177036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5C88F-D5AA-4509-81A7-A83A791519D7}"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A8C5-2A7C-4060-8E06-47B4E567103A}" type="slidenum">
              <a:rPr lang="en-US" smtClean="0"/>
              <a:t>‹#›</a:t>
            </a:fld>
            <a:endParaRPr lang="en-US"/>
          </a:p>
        </p:txBody>
      </p:sp>
    </p:spTree>
    <p:extLst>
      <p:ext uri="{BB962C8B-B14F-4D97-AF65-F5344CB8AC3E}">
        <p14:creationId xmlns:p14="http://schemas.microsoft.com/office/powerpoint/2010/main" val="397912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750C24-B65A-40D8-BF50-1FC19384D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B9C0B-FC5B-4988-87CE-F9CD9D07A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9B70B-3252-4A86-A3D3-5B7CD38FA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A41D1-E57E-4B0F-AFA2-8F0A58C5C295}" type="datetimeFigureOut">
              <a:rPr lang="en-US" smtClean="0"/>
              <a:t>1/23/2025</a:t>
            </a:fld>
            <a:endParaRPr lang="en-US"/>
          </a:p>
        </p:txBody>
      </p:sp>
      <p:sp>
        <p:nvSpPr>
          <p:cNvPr id="5" name="Footer Placeholder 4">
            <a:extLst>
              <a:ext uri="{FF2B5EF4-FFF2-40B4-BE49-F238E27FC236}">
                <a16:creationId xmlns:a16="http://schemas.microsoft.com/office/drawing/2014/main" id="{6207CACA-8DE3-4679-B20D-418A0EDA3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99F703-45AF-403E-9303-668076F2C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B443A-FA4C-4411-80FE-4697DF4470FB}" type="slidenum">
              <a:rPr lang="en-US" smtClean="0"/>
              <a:t>‹#›</a:t>
            </a:fld>
            <a:endParaRPr lang="en-US"/>
          </a:p>
        </p:txBody>
      </p:sp>
    </p:spTree>
    <p:extLst>
      <p:ext uri="{BB962C8B-B14F-4D97-AF65-F5344CB8AC3E}">
        <p14:creationId xmlns:p14="http://schemas.microsoft.com/office/powerpoint/2010/main" val="70766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comments" Target="../comments/comment1.xml"/><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5.xml"/><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4.emf"/><Relationship Id="rId10" Type="http://schemas.openxmlformats.org/officeDocument/2006/relationships/image" Target="../media/image57.png"/><Relationship Id="rId4" Type="http://schemas.openxmlformats.org/officeDocument/2006/relationships/oleObject" Target="../embeddings/oleObject1.bin"/><Relationship Id="rId9" Type="http://schemas.openxmlformats.org/officeDocument/2006/relationships/image" Target="../media/image56.emf"/></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DCA7F1-D530-73C4-574C-06B3C2D57D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10" y="0"/>
            <a:ext cx="12254109" cy="6858000"/>
          </a:xfrm>
          <a:prstGeom prst="rect">
            <a:avLst/>
          </a:prstGeom>
        </p:spPr>
      </p:pic>
      <p:sp>
        <p:nvSpPr>
          <p:cNvPr id="3" name="Rectangle 2">
            <a:extLst>
              <a:ext uri="{FF2B5EF4-FFF2-40B4-BE49-F238E27FC236}">
                <a16:creationId xmlns:a16="http://schemas.microsoft.com/office/drawing/2014/main" id="{F24BE0CE-C490-F9BA-E3A7-6B2AEC8674A7}"/>
              </a:ext>
            </a:extLst>
          </p:cNvPr>
          <p:cNvSpPr/>
          <p:nvPr/>
        </p:nvSpPr>
        <p:spPr>
          <a:xfrm>
            <a:off x="-62109" y="4811190"/>
            <a:ext cx="12254109" cy="204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14234-C22F-DFB2-D9E5-A36FCAE5F5FF}"/>
              </a:ext>
            </a:extLst>
          </p:cNvPr>
          <p:cNvSpPr/>
          <p:nvPr/>
        </p:nvSpPr>
        <p:spPr>
          <a:xfrm rot="5400000">
            <a:off x="10625020" y="3844853"/>
            <a:ext cx="209381" cy="2924579"/>
          </a:xfrm>
          <a:prstGeom prst="rect">
            <a:avLst/>
          </a:prstGeom>
          <a:solidFill>
            <a:srgbClr val="D77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9C2B42-53E1-4B61-9FD5-1B9FE4005C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421" y="5732153"/>
            <a:ext cx="1781766" cy="567256"/>
          </a:xfrm>
          <a:prstGeom prst="rect">
            <a:avLst/>
          </a:prstGeom>
        </p:spPr>
      </p:pic>
      <p:sp>
        <p:nvSpPr>
          <p:cNvPr id="10" name="TextBox 9">
            <a:extLst>
              <a:ext uri="{FF2B5EF4-FFF2-40B4-BE49-F238E27FC236}">
                <a16:creationId xmlns:a16="http://schemas.microsoft.com/office/drawing/2014/main" id="{4EE2D2A1-6921-45AA-B7D9-8EA32ECBBCF5}"/>
              </a:ext>
            </a:extLst>
          </p:cNvPr>
          <p:cNvSpPr txBox="1"/>
          <p:nvPr/>
        </p:nvSpPr>
        <p:spPr>
          <a:xfrm>
            <a:off x="229127" y="5123338"/>
            <a:ext cx="7594311" cy="1323330"/>
          </a:xfrm>
          <a:prstGeom prst="rect">
            <a:avLst/>
          </a:prstGeom>
          <a:noFill/>
        </p:spPr>
        <p:txBody>
          <a:bodyPr wrap="square" lIns="91331" tIns="45666" rIns="91331" bIns="45666" rtlCol="0">
            <a:spAutoFit/>
          </a:bodyPr>
          <a:lstStyle/>
          <a:p>
            <a:r>
              <a:rPr lang="en-US" sz="3200" b="1" dirty="0"/>
              <a:t>Presentation Title</a:t>
            </a:r>
          </a:p>
          <a:p>
            <a:endParaRPr lang="en-US" sz="2400" dirty="0"/>
          </a:p>
          <a:p>
            <a:r>
              <a:rPr lang="en-US" sz="2400" dirty="0"/>
              <a:t>Presenter Name, Date</a:t>
            </a:r>
          </a:p>
        </p:txBody>
      </p:sp>
      <p:pic>
        <p:nvPicPr>
          <p:cNvPr id="9" name="Picture 8">
            <a:extLst>
              <a:ext uri="{FF2B5EF4-FFF2-40B4-BE49-F238E27FC236}">
                <a16:creationId xmlns:a16="http://schemas.microsoft.com/office/drawing/2014/main" id="{3A1A10FA-9781-4524-8F24-F1039FBE10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04" y="411332"/>
            <a:ext cx="1877713" cy="770181"/>
          </a:xfrm>
          <a:prstGeom prst="rect">
            <a:avLst/>
          </a:prstGeom>
        </p:spPr>
      </p:pic>
      <p:sp>
        <p:nvSpPr>
          <p:cNvPr id="12" name="TextBox 11">
            <a:extLst>
              <a:ext uri="{FF2B5EF4-FFF2-40B4-BE49-F238E27FC236}">
                <a16:creationId xmlns:a16="http://schemas.microsoft.com/office/drawing/2014/main" id="{3D0DADD6-C579-417C-B762-6CC7A11A1767}"/>
              </a:ext>
            </a:extLst>
          </p:cNvPr>
          <p:cNvSpPr txBox="1"/>
          <p:nvPr/>
        </p:nvSpPr>
        <p:spPr>
          <a:xfrm>
            <a:off x="229127" y="1236809"/>
            <a:ext cx="7594600" cy="707886"/>
          </a:xfrm>
          <a:prstGeom prst="rect">
            <a:avLst/>
          </a:prstGeom>
          <a:noFill/>
        </p:spPr>
        <p:txBody>
          <a:bodyPr wrap="square" rtlCol="0">
            <a:spAutoFit/>
          </a:bodyPr>
          <a:lstStyle/>
          <a:p>
            <a:r>
              <a:rPr lang="en-US" sz="2000" dirty="0">
                <a:solidFill>
                  <a:schemeClr val="bg1"/>
                </a:solidFill>
              </a:rPr>
              <a:t>Middle Years Development Instrument</a:t>
            </a:r>
          </a:p>
          <a:p>
            <a:endParaRPr lang="en-US" sz="2000" dirty="0">
              <a:solidFill>
                <a:schemeClr val="bg1"/>
              </a:solidFill>
            </a:endParaRPr>
          </a:p>
        </p:txBody>
      </p:sp>
    </p:spTree>
    <p:extLst>
      <p:ext uri="{BB962C8B-B14F-4D97-AF65-F5344CB8AC3E}">
        <p14:creationId xmlns:p14="http://schemas.microsoft.com/office/powerpoint/2010/main" val="113208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0C21BB-650A-43C1-B8B4-5E8AC7F3BE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975643"/>
          </a:xfrm>
          <a:prstGeom prst="rect">
            <a:avLst/>
          </a:prstGeom>
        </p:spPr>
      </p:pic>
      <p:sp>
        <p:nvSpPr>
          <p:cNvPr id="3" name="Rectangle 2"/>
          <p:cNvSpPr/>
          <p:nvPr/>
        </p:nvSpPr>
        <p:spPr>
          <a:xfrm>
            <a:off x="457201" y="4233512"/>
            <a:ext cx="5762362" cy="1938992"/>
          </a:xfrm>
          <a:prstGeom prst="rect">
            <a:avLst/>
          </a:prstGeom>
        </p:spPr>
        <p:txBody>
          <a:bodyPr wrap="square">
            <a:spAutoFit/>
          </a:bodyPr>
          <a:lstStyle/>
          <a:p>
            <a:pPr defTabSz="911839">
              <a:defRPr/>
            </a:pPr>
            <a:r>
              <a:rPr lang="en-CA" sz="6000" b="1" dirty="0">
                <a:latin typeface="Calibri" panose="020F0502020204030204" pitchFamily="34" charset="0"/>
                <a:ea typeface="Cambria Math" panose="02040503050406030204" pitchFamily="18" charset="0"/>
              </a:rPr>
              <a:t>Relationships </a:t>
            </a:r>
          </a:p>
          <a:p>
            <a:pPr defTabSz="911839">
              <a:defRPr/>
            </a:pPr>
            <a:r>
              <a:rPr lang="en-CA" sz="6000" b="1" dirty="0">
                <a:latin typeface="Calibri" panose="020F0502020204030204" pitchFamily="34" charset="0"/>
                <a:ea typeface="Cambria Math" panose="02040503050406030204" pitchFamily="18" charset="0"/>
              </a:rPr>
              <a:t>      are Central</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14099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34B089-8F14-446A-8539-D92C58BFBD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723"/>
            <a:ext cx="12192000" cy="6869723"/>
          </a:xfrm>
          <a:prstGeom prst="rect">
            <a:avLst/>
          </a:prstGeom>
        </p:spPr>
      </p:pic>
      <p:sp>
        <p:nvSpPr>
          <p:cNvPr id="3" name="Text Box 7"/>
          <p:cNvSpPr txBox="1">
            <a:spLocks noChangeArrowheads="1"/>
          </p:cNvSpPr>
          <p:nvPr/>
        </p:nvSpPr>
        <p:spPr bwMode="auto">
          <a:xfrm>
            <a:off x="358788" y="2841063"/>
            <a:ext cx="10802937" cy="1487006"/>
          </a:xfrm>
          <a:prstGeom prst="rect">
            <a:avLst/>
          </a:prstGeom>
          <a:noFill/>
          <a:ln w="15875">
            <a:noFill/>
            <a:miter lim="800000"/>
            <a:headEnd/>
            <a:tailEnd/>
          </a:ln>
        </p:spPr>
        <p:txBody>
          <a:bodyPr lIns="91214" tIns="45718" rIns="91214" bIns="45718">
            <a:spAutoFit/>
          </a:bodyPr>
          <a:lstStyle/>
          <a:p>
            <a:pPr defTabSz="911839">
              <a:lnSpc>
                <a:spcPts val="5400"/>
              </a:lnSpc>
              <a:defRPr/>
            </a:pPr>
            <a:r>
              <a:rPr lang="en-CA" sz="5400" b="1" dirty="0">
                <a:solidFill>
                  <a:schemeClr val="bg1"/>
                </a:solidFill>
                <a:ea typeface="Cambria Math" panose="02040503050406030204" pitchFamily="18" charset="0"/>
              </a:rPr>
              <a:t>Transitional Times </a:t>
            </a:r>
          </a:p>
          <a:p>
            <a:pPr defTabSz="911839">
              <a:lnSpc>
                <a:spcPts val="5400"/>
              </a:lnSpc>
              <a:defRPr/>
            </a:pPr>
            <a:r>
              <a:rPr lang="en-CA" sz="5400" b="1" dirty="0">
                <a:solidFill>
                  <a:schemeClr val="bg1"/>
                </a:solidFill>
                <a:ea typeface="Cambria Math" panose="02040503050406030204" pitchFamily="18" charset="0"/>
              </a:rPr>
              <a:t>       in Development</a:t>
            </a:r>
          </a:p>
        </p:txBody>
      </p:sp>
      <p:sp>
        <p:nvSpPr>
          <p:cNvPr id="8" name="Rectangle 7"/>
          <p:cNvSpPr/>
          <p:nvPr/>
        </p:nvSpPr>
        <p:spPr>
          <a:xfrm>
            <a:off x="1752963" y="4208948"/>
            <a:ext cx="6096000" cy="2862322"/>
          </a:xfrm>
          <a:prstGeom prst="rect">
            <a:avLst/>
          </a:prstGeom>
        </p:spPr>
        <p:txBody>
          <a:bodyPr>
            <a:spAutoFit/>
          </a:bodyPr>
          <a:lstStyle/>
          <a:p>
            <a:pPr defTabSz="911839">
              <a:defRPr/>
            </a:pPr>
            <a:r>
              <a:rPr lang="en-CA" sz="3600" b="1" dirty="0">
                <a:solidFill>
                  <a:schemeClr val="bg1"/>
                </a:solidFill>
                <a:latin typeface="Calibri" panose="020F0502020204030204" pitchFamily="34" charset="0"/>
                <a:ea typeface="Cambria Math" panose="02040503050406030204" pitchFamily="18" charset="0"/>
              </a:rPr>
              <a:t>• Cognitively</a:t>
            </a:r>
          </a:p>
          <a:p>
            <a:pPr defTabSz="911839">
              <a:defRPr/>
            </a:pPr>
            <a:r>
              <a:rPr lang="en-CA" sz="3600" b="1" dirty="0">
                <a:solidFill>
                  <a:schemeClr val="bg1"/>
                </a:solidFill>
                <a:latin typeface="Calibri" panose="020F0502020204030204" pitchFamily="34" charset="0"/>
                <a:ea typeface="Cambria Math" panose="02040503050406030204" pitchFamily="18" charset="0"/>
              </a:rPr>
              <a:t>• Socially</a:t>
            </a:r>
          </a:p>
          <a:p>
            <a:pPr defTabSz="911839">
              <a:defRPr/>
            </a:pPr>
            <a:r>
              <a:rPr lang="en-CA" sz="3600" b="1" dirty="0">
                <a:solidFill>
                  <a:schemeClr val="bg1"/>
                </a:solidFill>
                <a:latin typeface="Calibri" panose="020F0502020204030204" pitchFamily="34" charset="0"/>
                <a:ea typeface="Cambria Math" panose="02040503050406030204" pitchFamily="18" charset="0"/>
              </a:rPr>
              <a:t>• Academically</a:t>
            </a:r>
          </a:p>
          <a:p>
            <a:pPr defTabSz="911839">
              <a:defRPr/>
            </a:pPr>
            <a:r>
              <a:rPr lang="en-CA" sz="3600" b="1" dirty="0">
                <a:solidFill>
                  <a:schemeClr val="bg1"/>
                </a:solidFill>
                <a:latin typeface="Calibri" panose="020F0502020204030204" pitchFamily="34" charset="0"/>
                <a:ea typeface="Cambria Math" panose="02040503050406030204" pitchFamily="18" charset="0"/>
              </a:rPr>
              <a:t>• Physically</a:t>
            </a:r>
          </a:p>
          <a:p>
            <a:pPr defTabSz="911839">
              <a:defRPr/>
            </a:pPr>
            <a:endParaRPr lang="en-CA" sz="3600" b="1" dirty="0">
              <a:solidFill>
                <a:schemeClr val="bg1"/>
              </a:solidFill>
              <a:latin typeface="Calibri" panose="020F0502020204030204" pitchFamily="34" charset="0"/>
              <a:ea typeface="Cambria Math" panose="02040503050406030204"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36747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296D99-E151-49F7-A336-71B671BEA4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p:nvSpPr>
        <p:spPr>
          <a:xfrm>
            <a:off x="275697" y="732029"/>
            <a:ext cx="10886028" cy="1015663"/>
          </a:xfrm>
          <a:prstGeom prst="rect">
            <a:avLst/>
          </a:prstGeom>
        </p:spPr>
        <p:txBody>
          <a:bodyPr wrap="square">
            <a:spAutoFit/>
          </a:bodyPr>
          <a:lstStyle/>
          <a:p>
            <a:pPr defTabSz="911839">
              <a:defRPr/>
            </a:pPr>
            <a:r>
              <a:rPr lang="en-CA" sz="6000" b="1" dirty="0">
                <a:latin typeface="Calibri" panose="020F0502020204030204" pitchFamily="34" charset="0"/>
                <a:ea typeface="Cambria Math" panose="02040503050406030204" pitchFamily="18" charset="0"/>
              </a:rPr>
              <a:t>Development of the whole child</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183445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43E194-20CC-46AC-8B8E-9D3A2DBED1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12192000" cy="6858000"/>
          </a:xfrm>
          <a:prstGeom prst="rect">
            <a:avLst/>
          </a:prstGeom>
        </p:spPr>
      </p:pic>
      <p:sp>
        <p:nvSpPr>
          <p:cNvPr id="3" name="Rectangle 2"/>
          <p:cNvSpPr/>
          <p:nvPr/>
        </p:nvSpPr>
        <p:spPr>
          <a:xfrm>
            <a:off x="320041" y="1252732"/>
            <a:ext cx="6244429" cy="1015663"/>
          </a:xfrm>
          <a:prstGeom prst="rect">
            <a:avLst/>
          </a:prstGeom>
        </p:spPr>
        <p:txBody>
          <a:bodyPr wrap="square">
            <a:spAutoFit/>
          </a:bodyPr>
          <a:lstStyle/>
          <a:p>
            <a:pPr defTabSz="911839">
              <a:defRPr/>
            </a:pPr>
            <a:r>
              <a:rPr lang="en-CA" sz="6000" b="1">
                <a:latin typeface="Calibri" panose="020F0502020204030204" pitchFamily="34" charset="0"/>
                <a:ea typeface="Cambria Math" panose="02040503050406030204" pitchFamily="18" charset="0"/>
              </a:rPr>
              <a:t>Multiple</a:t>
            </a:r>
            <a:r>
              <a:rPr lang="en-CA" sz="6000" b="1">
                <a:latin typeface="Calibri Light"/>
                <a:ea typeface="Cambria Math" panose="02040503050406030204" pitchFamily="18" charset="0"/>
              </a:rPr>
              <a:t> </a:t>
            </a:r>
            <a:r>
              <a:rPr lang="en-CA" sz="6000" b="1" dirty="0">
                <a:latin typeface="Calibri" panose="020F0502020204030204" pitchFamily="34" charset="0"/>
                <a:ea typeface="Cambria Math" panose="02040503050406030204" pitchFamily="18" charset="0"/>
              </a:rPr>
              <a:t>C</a:t>
            </a:r>
            <a:r>
              <a:rPr lang="en-CA" sz="6000" b="1">
                <a:latin typeface="Calibri" panose="020F0502020204030204" pitchFamily="34" charset="0"/>
                <a:ea typeface="Cambria Math" panose="02040503050406030204" pitchFamily="18" charset="0"/>
              </a:rPr>
              <a:t>ontexts</a:t>
            </a:r>
            <a:endParaRPr lang="en-CA" sz="6000" b="1" dirty="0">
              <a:latin typeface="Calibri" panose="020F0502020204030204" pitchFamily="34" charset="0"/>
              <a:ea typeface="Cambria Math" panose="02040503050406030204" pitchFamily="18"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
        <p:nvSpPr>
          <p:cNvPr id="6" name="Rectangle 5"/>
          <p:cNvSpPr/>
          <p:nvPr/>
        </p:nvSpPr>
        <p:spPr>
          <a:xfrm>
            <a:off x="894039" y="2351689"/>
            <a:ext cx="6096000" cy="3170099"/>
          </a:xfrm>
          <a:prstGeom prst="rect">
            <a:avLst/>
          </a:prstGeom>
        </p:spPr>
        <p:txBody>
          <a:bodyPr>
            <a:spAutoFit/>
          </a:bodyPr>
          <a:lstStyle/>
          <a:p>
            <a:pPr defTabSz="910198">
              <a:defRPr/>
            </a:pPr>
            <a:r>
              <a:rPr lang="en-CA" sz="4000" b="1" dirty="0">
                <a:latin typeface="Calibri" panose="020F0502020204030204" pitchFamily="34" charset="0"/>
                <a:ea typeface="Cambria Math" panose="02040503050406030204" pitchFamily="18" charset="0"/>
              </a:rPr>
              <a:t>• Schools</a:t>
            </a:r>
          </a:p>
          <a:p>
            <a:pPr defTabSz="910198">
              <a:defRPr/>
            </a:pPr>
            <a:r>
              <a:rPr lang="en-CA" sz="4000" b="1" dirty="0">
                <a:latin typeface="Calibri" panose="020F0502020204030204" pitchFamily="34" charset="0"/>
                <a:ea typeface="Cambria Math" panose="02040503050406030204" pitchFamily="18" charset="0"/>
              </a:rPr>
              <a:t>• Families</a:t>
            </a:r>
          </a:p>
          <a:p>
            <a:pPr defTabSz="911839">
              <a:defRPr/>
            </a:pPr>
            <a:r>
              <a:rPr lang="en-CA" sz="4000" b="1" dirty="0">
                <a:latin typeface="Calibri" panose="020F0502020204030204" pitchFamily="34" charset="0"/>
                <a:ea typeface="Cambria Math" panose="02040503050406030204" pitchFamily="18" charset="0"/>
              </a:rPr>
              <a:t>• Neighbourhoods</a:t>
            </a:r>
          </a:p>
          <a:p>
            <a:pPr defTabSz="911839">
              <a:defRPr/>
            </a:pPr>
            <a:r>
              <a:rPr lang="en-CA" sz="4000" b="1" dirty="0">
                <a:latin typeface="Calibri" panose="020F0502020204030204" pitchFamily="34" charset="0"/>
                <a:ea typeface="Cambria Math" panose="02040503050406030204" pitchFamily="18" charset="0"/>
              </a:rPr>
              <a:t>• Out-of-school time</a:t>
            </a:r>
          </a:p>
          <a:p>
            <a:pPr defTabSz="911839">
              <a:defRPr/>
            </a:pPr>
            <a:endParaRPr lang="en-CA" sz="4000" b="1" dirty="0">
              <a:latin typeface="Calibri" panose="020F0502020204030204" pitchFamily="34" charset="0"/>
              <a:ea typeface="Cambria Math" panose="02040503050406030204" pitchFamily="18" charset="0"/>
            </a:endParaRPr>
          </a:p>
        </p:txBody>
      </p:sp>
    </p:spTree>
    <p:extLst>
      <p:ext uri="{BB962C8B-B14F-4D97-AF65-F5344CB8AC3E}">
        <p14:creationId xmlns:p14="http://schemas.microsoft.com/office/powerpoint/2010/main" val="3276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430"/>
            <a:ext cx="12870180" cy="6903720"/>
          </a:xfrm>
          <a:prstGeom prst="rect">
            <a:avLst/>
          </a:prstGeom>
        </p:spPr>
      </p:pic>
      <p:sp>
        <p:nvSpPr>
          <p:cNvPr id="4" name="Rectangle 3"/>
          <p:cNvSpPr/>
          <p:nvPr/>
        </p:nvSpPr>
        <p:spPr>
          <a:xfrm>
            <a:off x="-316054" y="4488641"/>
            <a:ext cx="3906214" cy="1938992"/>
          </a:xfrm>
          <a:prstGeom prst="rect">
            <a:avLst/>
          </a:prstGeom>
        </p:spPr>
        <p:txBody>
          <a:bodyPr wrap="square">
            <a:spAutoFit/>
          </a:bodyPr>
          <a:lstStyle/>
          <a:p>
            <a:pPr algn="r" defTabSz="911839">
              <a:defRPr/>
            </a:pPr>
            <a:r>
              <a:rPr lang="en-CA" sz="6000" b="1" dirty="0">
                <a:solidFill>
                  <a:schemeClr val="bg1"/>
                </a:solidFill>
                <a:latin typeface="Calibri" panose="020F0502020204030204" pitchFamily="34" charset="0"/>
                <a:ea typeface="Cambria Math" panose="02040503050406030204" pitchFamily="18" charset="0"/>
              </a:rPr>
              <a:t>Children’s </a:t>
            </a:r>
          </a:p>
          <a:p>
            <a:pPr algn="r" defTabSz="911839">
              <a:defRPr/>
            </a:pPr>
            <a:r>
              <a:rPr lang="en-CA" sz="6000" b="1" dirty="0">
                <a:solidFill>
                  <a:schemeClr val="bg1"/>
                </a:solidFill>
                <a:latin typeface="Calibri" panose="020F0502020204030204" pitchFamily="34" charset="0"/>
                <a:ea typeface="Cambria Math" panose="02040503050406030204" pitchFamily="18" charset="0"/>
              </a:rPr>
              <a:t>Voices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91021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r.4 Count LABEL"/>
          <p:cNvSpPr txBox="1"/>
          <p:nvPr/>
        </p:nvSpPr>
        <p:spPr>
          <a:xfrm>
            <a:off x="212518" y="5515400"/>
            <a:ext cx="6149482" cy="1138773"/>
          </a:xfrm>
          <a:prstGeom prst="rect">
            <a:avLst/>
          </a:prstGeom>
          <a:noFill/>
          <a:ln>
            <a:noFill/>
          </a:ln>
        </p:spPr>
        <p:txBody>
          <a:bodyPr wrap="square" rtlCol="0">
            <a:spAutoFit/>
          </a:bodyPr>
          <a:lstStyle/>
          <a:p>
            <a:r>
              <a:rPr lang="en-US" sz="1700" b="1" dirty="0">
                <a:solidFill>
                  <a:srgbClr val="F7931D"/>
                </a:solidFill>
                <a:cs typeface="Consolas"/>
              </a:rPr>
              <a:t>2023/24</a:t>
            </a:r>
            <a:r>
              <a:rPr lang="en-US" sz="1700" dirty="0">
                <a:solidFill>
                  <a:srgbClr val="F7931D"/>
                </a:solidFill>
                <a:cs typeface="Consolas"/>
              </a:rPr>
              <a:t>   Grade 4: </a:t>
            </a:r>
            <a:r>
              <a:rPr lang="en-US" sz="1700" dirty="0">
                <a:solidFill>
                  <a:srgbClr val="7B6E66"/>
                </a:solidFill>
                <a:cs typeface="Consolas"/>
              </a:rPr>
              <a:t>4,144   </a:t>
            </a:r>
            <a:r>
              <a:rPr lang="en-US" sz="1700" dirty="0">
                <a:solidFill>
                  <a:srgbClr val="F7941E"/>
                </a:solidFill>
                <a:cs typeface="Consolas"/>
              </a:rPr>
              <a:t>Grade 5: </a:t>
            </a:r>
            <a:r>
              <a:rPr lang="en-US" sz="1700" dirty="0">
                <a:solidFill>
                  <a:srgbClr val="7B6E66"/>
                </a:solidFill>
                <a:cs typeface="Consolas"/>
              </a:rPr>
              <a:t>13,630  </a:t>
            </a:r>
            <a:r>
              <a:rPr lang="en-US" sz="1700" dirty="0">
                <a:solidFill>
                  <a:srgbClr val="F7941E"/>
                </a:solidFill>
                <a:cs typeface="Consolas"/>
              </a:rPr>
              <a:t>Grade 6: </a:t>
            </a:r>
            <a:r>
              <a:rPr lang="en-US" sz="1700" dirty="0">
                <a:solidFill>
                  <a:srgbClr val="7B6E66"/>
                </a:solidFill>
                <a:cs typeface="Consolas"/>
              </a:rPr>
              <a:t>1,477 </a:t>
            </a:r>
            <a:br>
              <a:rPr lang="en-US" sz="1700" dirty="0">
                <a:solidFill>
                  <a:srgbClr val="7B6E66"/>
                </a:solidFill>
                <a:cs typeface="Consolas"/>
              </a:rPr>
            </a:br>
            <a:r>
              <a:rPr lang="en-US" sz="1700" dirty="0">
                <a:solidFill>
                  <a:srgbClr val="7B6E66"/>
                </a:solidFill>
                <a:cs typeface="Consolas"/>
              </a:rPr>
              <a:t>                  </a:t>
            </a:r>
            <a:r>
              <a:rPr lang="en-US" sz="1700" dirty="0">
                <a:solidFill>
                  <a:srgbClr val="F7941E"/>
                </a:solidFill>
                <a:cs typeface="Consolas"/>
              </a:rPr>
              <a:t>Grade 7: </a:t>
            </a:r>
            <a:r>
              <a:rPr lang="en-US" sz="1700" dirty="0">
                <a:solidFill>
                  <a:srgbClr val="7B6E66"/>
                </a:solidFill>
                <a:cs typeface="Consolas"/>
              </a:rPr>
              <a:t>1,465   </a:t>
            </a:r>
            <a:r>
              <a:rPr lang="en-US" sz="1700" dirty="0">
                <a:solidFill>
                  <a:srgbClr val="F7941E"/>
                </a:solidFill>
                <a:cs typeface="Consolas"/>
              </a:rPr>
              <a:t>Grade 8: </a:t>
            </a:r>
            <a:r>
              <a:rPr lang="en-US" sz="1700" dirty="0">
                <a:solidFill>
                  <a:srgbClr val="7B6E66"/>
                </a:solidFill>
                <a:cs typeface="Consolas"/>
              </a:rPr>
              <a:t>13,684</a:t>
            </a:r>
          </a:p>
          <a:p>
            <a:endParaRPr lang="en-US" sz="1700" dirty="0">
              <a:solidFill>
                <a:srgbClr val="7B6E66"/>
              </a:solidFill>
              <a:cs typeface="Consolas"/>
            </a:endParaRPr>
          </a:p>
          <a:p>
            <a:r>
              <a:rPr lang="en-US" sz="1700" b="1" dirty="0">
                <a:solidFill>
                  <a:srgbClr val="F7931D"/>
                </a:solidFill>
                <a:cs typeface="Consolas"/>
              </a:rPr>
              <a:t>Total overall (all years &amp; grades):  </a:t>
            </a:r>
            <a:r>
              <a:rPr lang="en-US" sz="1700" b="1" dirty="0">
                <a:solidFill>
                  <a:srgbClr val="7B6E66"/>
                </a:solidFill>
                <a:cs typeface="Consolas"/>
              </a:rPr>
              <a:t>282,447</a:t>
            </a:r>
            <a:endParaRPr lang="en-US" sz="1700" dirty="0">
              <a:solidFill>
                <a:srgbClr val="7B6E66"/>
              </a:solidFill>
              <a:cs typeface="Consolas"/>
            </a:endParaRPr>
          </a:p>
        </p:txBody>
      </p:sp>
      <p:sp>
        <p:nvSpPr>
          <p:cNvPr id="61" name="MDI PARTICIPATION"/>
          <p:cNvSpPr txBox="1"/>
          <p:nvPr/>
        </p:nvSpPr>
        <p:spPr>
          <a:xfrm>
            <a:off x="284815" y="109596"/>
            <a:ext cx="6396832" cy="990015"/>
          </a:xfrm>
          <a:prstGeom prst="rect">
            <a:avLst/>
          </a:prstGeom>
          <a:noFill/>
        </p:spPr>
        <p:txBody>
          <a:bodyPr wrap="square" rtlCol="0">
            <a:spAutoFit/>
          </a:bodyPr>
          <a:lstStyle/>
          <a:p>
            <a:pPr>
              <a:lnSpc>
                <a:spcPts val="7000"/>
              </a:lnSpc>
            </a:pPr>
            <a:r>
              <a:rPr lang="en-US" sz="6000" dirty="0">
                <a:solidFill>
                  <a:srgbClr val="7B6E66"/>
                </a:solidFill>
                <a:cs typeface="Consolas"/>
              </a:rPr>
              <a:t>MDI Participation</a:t>
            </a:r>
            <a:endParaRPr lang="en-CA" sz="4000" dirty="0">
              <a:solidFill>
                <a:srgbClr val="7B6E66"/>
              </a:solidFill>
              <a:cs typeface="Consolas"/>
            </a:endParaRPr>
          </a:p>
        </p:txBody>
      </p:sp>
      <p:sp>
        <p:nvSpPr>
          <p:cNvPr id="11" name="14/15 Year Label"/>
          <p:cNvSpPr txBox="1"/>
          <p:nvPr/>
        </p:nvSpPr>
        <p:spPr>
          <a:xfrm>
            <a:off x="4677401" y="246872"/>
            <a:ext cx="7229784" cy="769441"/>
          </a:xfrm>
          <a:prstGeom prst="rect">
            <a:avLst/>
          </a:prstGeom>
          <a:noFill/>
        </p:spPr>
        <p:txBody>
          <a:bodyPr wrap="square" rtlCol="0">
            <a:spAutoFit/>
          </a:bodyPr>
          <a:lstStyle/>
          <a:p>
            <a:pPr algn="r"/>
            <a:r>
              <a:rPr lang="en-US" sz="4400" dirty="0">
                <a:solidFill>
                  <a:srgbClr val="E07B00"/>
                </a:solidFill>
                <a:latin typeface="+mj-lt"/>
                <a:cs typeface="Consolas"/>
              </a:rPr>
              <a:t>2009/2010 – 2023/2024</a:t>
            </a:r>
            <a:endParaRPr lang="en-CA" sz="4400" dirty="0">
              <a:solidFill>
                <a:srgbClr val="E07B00"/>
              </a:solidFill>
              <a:latin typeface="+mj-lt"/>
              <a:cs typeface="Consolas"/>
            </a:endParaRPr>
          </a:p>
        </p:txBody>
      </p:sp>
      <p:pic>
        <p:nvPicPr>
          <p:cNvPr id="4" name="Picture 3">
            <a:extLst>
              <a:ext uri="{FF2B5EF4-FFF2-40B4-BE49-F238E27FC236}">
                <a16:creationId xmlns:a16="http://schemas.microsoft.com/office/drawing/2014/main" id="{A434D36B-801C-4FEB-8B17-65F6FC277A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2000" y="1114602"/>
            <a:ext cx="5830000" cy="5448073"/>
          </a:xfrm>
          <a:prstGeom prst="rect">
            <a:avLst/>
          </a:prstGeom>
        </p:spPr>
      </p:pic>
      <p:pic>
        <p:nvPicPr>
          <p:cNvPr id="12" name="Picture 11">
            <a:extLst>
              <a:ext uri="{FF2B5EF4-FFF2-40B4-BE49-F238E27FC236}">
                <a16:creationId xmlns:a16="http://schemas.microsoft.com/office/drawing/2014/main" id="{8B1F0F52-D95A-49F9-AC5D-77E8B97595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7933" y="6061175"/>
            <a:ext cx="1181471" cy="486036"/>
          </a:xfrm>
          <a:prstGeom prst="rect">
            <a:avLst/>
          </a:prstGeom>
        </p:spPr>
      </p:pic>
      <p:graphicFrame>
        <p:nvGraphicFramePr>
          <p:cNvPr id="9" name="Chart 8">
            <a:extLst>
              <a:ext uri="{FF2B5EF4-FFF2-40B4-BE49-F238E27FC236}">
                <a16:creationId xmlns:a16="http://schemas.microsoft.com/office/drawing/2014/main" id="{00000000-0008-0000-0000-000003000000}"/>
              </a:ext>
            </a:extLst>
          </p:cNvPr>
          <p:cNvGraphicFramePr>
            <a:graphicFrameLocks/>
          </p:cNvGraphicFramePr>
          <p:nvPr/>
        </p:nvGraphicFramePr>
        <p:xfrm>
          <a:off x="381000" y="1016313"/>
          <a:ext cx="5715000" cy="44007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94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428"/>
            <a:ext cx="12192764" cy="6857572"/>
          </a:xfrm>
          <a:prstGeom prst="rect">
            <a:avLst/>
          </a:prstGeom>
        </p:spPr>
      </p:pic>
      <p:pic>
        <p:nvPicPr>
          <p:cNvPr id="7" name="Picture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pic>
        <p:nvPicPr>
          <p:cNvPr id="8"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 y="428"/>
            <a:ext cx="12192765" cy="6857572"/>
          </a:xfrm>
          <a:prstGeom prst="rect">
            <a:avLst/>
          </a:prstGeom>
        </p:spPr>
      </p:pic>
      <p:sp>
        <p:nvSpPr>
          <p:cNvPr id="11" name="Rectangle 10"/>
          <p:cNvSpPr/>
          <p:nvPr/>
        </p:nvSpPr>
        <p:spPr>
          <a:xfrm>
            <a:off x="241523" y="142956"/>
            <a:ext cx="3906214" cy="1938992"/>
          </a:xfrm>
          <a:prstGeom prst="rect">
            <a:avLst/>
          </a:prstGeom>
        </p:spPr>
        <p:txBody>
          <a:bodyPr wrap="square">
            <a:spAutoFit/>
          </a:bodyPr>
          <a:lstStyle/>
          <a:p>
            <a:pPr defTabSz="911839">
              <a:defRPr/>
            </a:pPr>
            <a:r>
              <a:rPr lang="en-CA" sz="6000" b="1" dirty="0">
                <a:solidFill>
                  <a:srgbClr val="7B6E66"/>
                </a:solidFill>
                <a:latin typeface="Calibri" panose="020F0502020204030204" pitchFamily="34" charset="0"/>
                <a:ea typeface="Cambria Math" panose="02040503050406030204" pitchFamily="18" charset="0"/>
              </a:rPr>
              <a:t>Children in context</a:t>
            </a:r>
          </a:p>
        </p:txBody>
      </p:sp>
    </p:spTree>
    <p:extLst>
      <p:ext uri="{BB962C8B-B14F-4D97-AF65-F5344CB8AC3E}">
        <p14:creationId xmlns:p14="http://schemas.microsoft.com/office/powerpoint/2010/main" val="57910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38" name="Picture 37" hidden="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39" name="Picture 38" hidden="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0" name="Picture 39"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1" name="Picture 40"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2" name="Picture 4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pic>
        <p:nvPicPr>
          <p:cNvPr id="43" name="Picture 42" hidden="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sp>
        <p:nvSpPr>
          <p:cNvPr id="45" name="Rectangle 44" hidden="1"/>
          <p:cNvSpPr/>
          <p:nvPr/>
        </p:nvSpPr>
        <p:spPr>
          <a:xfrm>
            <a:off x="0" y="2633031"/>
            <a:ext cx="12192000" cy="4329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hidden="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hidden="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4" y="550844"/>
            <a:ext cx="12192000" cy="6858000"/>
          </a:xfrm>
          <a:prstGeom prst="rect">
            <a:avLst/>
          </a:prstGeom>
        </p:spPr>
      </p:pic>
      <p:pic>
        <p:nvPicPr>
          <p:cNvPr id="53" name="Picture 52" hidden="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pic>
        <p:nvPicPr>
          <p:cNvPr id="4" name="Picture 3" hidden="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950" y="513504"/>
            <a:ext cx="12285031" cy="6910330"/>
          </a:xfrm>
          <a:prstGeom prst="rect">
            <a:avLst/>
          </a:prstGeom>
        </p:spPr>
      </p:pic>
      <p:sp>
        <p:nvSpPr>
          <p:cNvPr id="15" name="Rectangle 14">
            <a:extLst>
              <a:ext uri="{FF2B5EF4-FFF2-40B4-BE49-F238E27FC236}">
                <a16:creationId xmlns:a16="http://schemas.microsoft.com/office/drawing/2014/main" id="{D130A004-126E-49C9-9820-AAA9D1481CDE}"/>
              </a:ext>
            </a:extLst>
          </p:cNvPr>
          <p:cNvSpPr/>
          <p:nvPr/>
        </p:nvSpPr>
        <p:spPr>
          <a:xfrm>
            <a:off x="241523" y="142956"/>
            <a:ext cx="3906214" cy="1938992"/>
          </a:xfrm>
          <a:prstGeom prst="rect">
            <a:avLst/>
          </a:prstGeom>
        </p:spPr>
        <p:txBody>
          <a:bodyPr wrap="square">
            <a:spAutoFit/>
          </a:bodyPr>
          <a:lstStyle/>
          <a:p>
            <a:pPr defTabSz="911839">
              <a:defRPr/>
            </a:pPr>
            <a:r>
              <a:rPr lang="en-CA" sz="6000" b="1" dirty="0">
                <a:solidFill>
                  <a:srgbClr val="7B6E66"/>
                </a:solidFill>
                <a:latin typeface="Calibri" panose="020F0502020204030204" pitchFamily="34" charset="0"/>
                <a:ea typeface="Cambria Math" panose="02040503050406030204" pitchFamily="18" charset="0"/>
              </a:rPr>
              <a:t>MDI</a:t>
            </a:r>
            <a:br>
              <a:rPr lang="en-CA" sz="6000" b="1" dirty="0">
                <a:solidFill>
                  <a:srgbClr val="7B6E66"/>
                </a:solidFill>
                <a:latin typeface="Calibri" panose="020F0502020204030204" pitchFamily="34" charset="0"/>
                <a:ea typeface="Cambria Math" panose="02040503050406030204" pitchFamily="18" charset="0"/>
              </a:rPr>
            </a:br>
            <a:r>
              <a:rPr lang="en-CA" sz="6000" b="1" dirty="0">
                <a:solidFill>
                  <a:srgbClr val="7B6E66"/>
                </a:solidFill>
                <a:latin typeface="Calibri" panose="020F0502020204030204" pitchFamily="34" charset="0"/>
                <a:ea typeface="Cambria Math" panose="02040503050406030204" pitchFamily="18" charset="0"/>
              </a:rPr>
              <a:t>Dimensions</a:t>
            </a:r>
          </a:p>
        </p:txBody>
      </p:sp>
      <p:pic>
        <p:nvPicPr>
          <p:cNvPr id="6" name="Picture 5">
            <a:extLst>
              <a:ext uri="{FF2B5EF4-FFF2-40B4-BE49-F238E27FC236}">
                <a16:creationId xmlns:a16="http://schemas.microsoft.com/office/drawing/2014/main" id="{4CE760DF-F411-4777-B0D1-59A9E4492F4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632792" y="134949"/>
            <a:ext cx="6926415" cy="6580095"/>
          </a:xfrm>
          <a:prstGeom prst="rect">
            <a:avLst/>
          </a:prstGeom>
        </p:spPr>
      </p:pic>
    </p:spTree>
    <p:extLst>
      <p:ext uri="{BB962C8B-B14F-4D97-AF65-F5344CB8AC3E}">
        <p14:creationId xmlns:p14="http://schemas.microsoft.com/office/powerpoint/2010/main" val="6089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1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1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hidden="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38" name="Picture 37" hidden="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39" name="Picture 38" hidden="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0" name="Picture 39" hidden="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1" name="Picture 40"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4" y="0"/>
            <a:ext cx="12190816" cy="6858666"/>
          </a:xfrm>
          <a:prstGeom prst="rect">
            <a:avLst/>
          </a:prstGeom>
        </p:spPr>
      </p:pic>
      <p:pic>
        <p:nvPicPr>
          <p:cNvPr id="42" name="Picture 41" hidden="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pic>
        <p:nvPicPr>
          <p:cNvPr id="43" name="Picture 42" hidden="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sp>
        <p:nvSpPr>
          <p:cNvPr id="45" name="Rectangle 44" hidden="1"/>
          <p:cNvSpPr/>
          <p:nvPr/>
        </p:nvSpPr>
        <p:spPr>
          <a:xfrm>
            <a:off x="0" y="2633031"/>
            <a:ext cx="12192000" cy="4329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hidden="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hidden="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4" y="550844"/>
            <a:ext cx="12192000" cy="6858000"/>
          </a:xfrm>
          <a:prstGeom prst="rect">
            <a:avLst/>
          </a:prstGeom>
        </p:spPr>
      </p:pic>
      <p:pic>
        <p:nvPicPr>
          <p:cNvPr id="53" name="Picture 52" hidden="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4" y="0"/>
            <a:ext cx="12189632" cy="6858000"/>
          </a:xfrm>
          <a:prstGeom prst="rect">
            <a:avLst/>
          </a:prstGeom>
        </p:spPr>
      </p:pic>
      <p:pic>
        <p:nvPicPr>
          <p:cNvPr id="4" name="Picture 3" hidden="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950" y="513504"/>
            <a:ext cx="12285031" cy="6910330"/>
          </a:xfrm>
          <a:prstGeom prst="rect">
            <a:avLst/>
          </a:prstGeom>
        </p:spPr>
      </p:pic>
      <p:pic>
        <p:nvPicPr>
          <p:cNvPr id="10" name="Picture 9">
            <a:extLst>
              <a:ext uri="{FF2B5EF4-FFF2-40B4-BE49-F238E27FC236}">
                <a16:creationId xmlns:a16="http://schemas.microsoft.com/office/drawing/2014/main" id="{396B3420-4428-4FE4-8923-C1D4013D880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79319" y="0"/>
            <a:ext cx="9530190" cy="6858000"/>
          </a:xfrm>
          <a:prstGeom prst="rect">
            <a:avLst/>
          </a:prstGeom>
        </p:spPr>
      </p:pic>
      <p:pic>
        <p:nvPicPr>
          <p:cNvPr id="12" name="Picture 11">
            <a:extLst>
              <a:ext uri="{FF2B5EF4-FFF2-40B4-BE49-F238E27FC236}">
                <a16:creationId xmlns:a16="http://schemas.microsoft.com/office/drawing/2014/main" id="{100F4FFD-9E74-47D1-89CB-993D6EF17CF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555401" y="296397"/>
            <a:ext cx="1244884" cy="1079746"/>
          </a:xfrm>
          <a:prstGeom prst="rect">
            <a:avLst/>
          </a:prstGeom>
        </p:spPr>
      </p:pic>
      <p:sp>
        <p:nvSpPr>
          <p:cNvPr id="23" name="Rectangle 22">
            <a:extLst>
              <a:ext uri="{FF2B5EF4-FFF2-40B4-BE49-F238E27FC236}">
                <a16:creationId xmlns:a16="http://schemas.microsoft.com/office/drawing/2014/main" id="{A410D835-A384-4578-8BEC-88AE931B2C90}"/>
              </a:ext>
            </a:extLst>
          </p:cNvPr>
          <p:cNvSpPr/>
          <p:nvPr/>
        </p:nvSpPr>
        <p:spPr>
          <a:xfrm>
            <a:off x="452880" y="1478433"/>
            <a:ext cx="3065824" cy="1200329"/>
          </a:xfrm>
          <a:prstGeom prst="rect">
            <a:avLst/>
          </a:prstGeom>
        </p:spPr>
        <p:txBody>
          <a:bodyPr wrap="square">
            <a:spAutoFit/>
          </a:bodyPr>
          <a:lstStyle/>
          <a:p>
            <a:pPr defTabSz="911839">
              <a:defRPr/>
            </a:pPr>
            <a:r>
              <a:rPr lang="en-CA" sz="2400" b="1" dirty="0">
                <a:latin typeface="Calibri" panose="020F0502020204030204" pitchFamily="34" charset="0"/>
                <a:ea typeface="Cambria Math" panose="02040503050406030204" pitchFamily="18" charset="0"/>
              </a:rPr>
              <a:t>BC Curriculum’s</a:t>
            </a:r>
          </a:p>
          <a:p>
            <a:pPr defTabSz="911839">
              <a:defRPr/>
            </a:pPr>
            <a:r>
              <a:rPr lang="en-CA" sz="2400" b="1" dirty="0">
                <a:latin typeface="Calibri" panose="020F0502020204030204" pitchFamily="34" charset="0"/>
                <a:ea typeface="Cambria Math" panose="02040503050406030204" pitchFamily="18" charset="0"/>
              </a:rPr>
              <a:t>Personal and Social Core Competencies</a:t>
            </a:r>
          </a:p>
        </p:txBody>
      </p:sp>
    </p:spTree>
    <p:extLst>
      <p:ext uri="{BB962C8B-B14F-4D97-AF65-F5344CB8AC3E}">
        <p14:creationId xmlns:p14="http://schemas.microsoft.com/office/powerpoint/2010/main" val="30702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up)">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1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1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1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497" y="1663907"/>
            <a:ext cx="3904179" cy="4524315"/>
          </a:xfrm>
          <a:prstGeom prst="rect">
            <a:avLst/>
          </a:prstGeom>
          <a:noFill/>
        </p:spPr>
        <p:txBody>
          <a:bodyPr wrap="square" rtlCol="0">
            <a:spAutoFit/>
          </a:bodyPr>
          <a:lstStyle/>
          <a:p>
            <a:r>
              <a:rPr lang="en-US" sz="3200" dirty="0"/>
              <a:t>Optimism</a:t>
            </a:r>
          </a:p>
          <a:p>
            <a:r>
              <a:rPr lang="en-US" sz="3200" dirty="0"/>
              <a:t>Empathy</a:t>
            </a:r>
          </a:p>
          <a:p>
            <a:r>
              <a:rPr lang="en-US" sz="3200" dirty="0"/>
              <a:t>Prosocial </a:t>
            </a:r>
            <a:r>
              <a:rPr lang="en-US" sz="3200" dirty="0" err="1"/>
              <a:t>Behaviour</a:t>
            </a:r>
            <a:endParaRPr lang="en-US" sz="3200" dirty="0"/>
          </a:p>
          <a:p>
            <a:r>
              <a:rPr lang="en-US" sz="3200" dirty="0"/>
              <a:t>Self-Esteem</a:t>
            </a:r>
          </a:p>
          <a:p>
            <a:r>
              <a:rPr lang="en-US" sz="3200" dirty="0"/>
              <a:t>Happiness</a:t>
            </a:r>
          </a:p>
          <a:p>
            <a:r>
              <a:rPr lang="en-US" sz="3200" dirty="0"/>
              <a:t>Absence of Sadness</a:t>
            </a:r>
          </a:p>
          <a:p>
            <a:r>
              <a:rPr lang="en-US" sz="3200" dirty="0"/>
              <a:t>Absence of Worries</a:t>
            </a:r>
          </a:p>
          <a:p>
            <a:r>
              <a:rPr lang="en-US" sz="3200" dirty="0"/>
              <a:t>Self-Regulation </a:t>
            </a:r>
          </a:p>
          <a:p>
            <a:r>
              <a:rPr lang="en-US" sz="3200" dirty="0"/>
              <a:t>   (Short Term)</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6483" y="3185339"/>
            <a:ext cx="3501612" cy="3501612"/>
          </a:xfrm>
          <a:prstGeom prst="rect">
            <a:avLst/>
          </a:prstGeom>
        </p:spPr>
      </p:pic>
      <p:grpSp>
        <p:nvGrpSpPr>
          <p:cNvPr id="42" name="Group 41"/>
          <p:cNvGrpSpPr/>
          <p:nvPr/>
        </p:nvGrpSpPr>
        <p:grpSpPr>
          <a:xfrm>
            <a:off x="4758708" y="2463665"/>
            <a:ext cx="7068990" cy="2420470"/>
            <a:chOff x="7236645" y="1788464"/>
            <a:chExt cx="7068990" cy="2520014"/>
          </a:xfrm>
        </p:grpSpPr>
        <p:sp>
          <p:nvSpPr>
            <p:cNvPr id="5" name="Rectangle 4"/>
            <p:cNvSpPr/>
            <p:nvPr/>
          </p:nvSpPr>
          <p:spPr>
            <a:xfrm>
              <a:off x="7236646" y="2246375"/>
              <a:ext cx="7068989" cy="2062103"/>
            </a:xfrm>
            <a:prstGeom prst="rect">
              <a:avLst/>
            </a:prstGeom>
          </p:spPr>
          <p:txBody>
            <a:bodyPr wrap="square">
              <a:spAutoFit/>
            </a:bodyPr>
            <a:lstStyle/>
            <a:p>
              <a:r>
                <a:rPr lang="en-US" sz="3200" dirty="0"/>
                <a:t>Responsible Decision-Making</a:t>
              </a:r>
            </a:p>
            <a:p>
              <a:r>
                <a:rPr lang="en-US" sz="3200" dirty="0"/>
                <a:t>Self-Awareness</a:t>
              </a:r>
            </a:p>
            <a:p>
              <a:r>
                <a:rPr lang="en-US" sz="3200" dirty="0"/>
                <a:t>Citizenship &amp; </a:t>
              </a:r>
              <a:br>
                <a:rPr lang="en-US" sz="3200" dirty="0"/>
              </a:br>
              <a:r>
                <a:rPr lang="en-US" sz="3200" dirty="0"/>
                <a:t>   Social Responsibility</a:t>
              </a:r>
            </a:p>
          </p:txBody>
        </p:sp>
        <p:sp>
          <p:nvSpPr>
            <p:cNvPr id="10" name="TextBox 9"/>
            <p:cNvSpPr txBox="1"/>
            <p:nvPr/>
          </p:nvSpPr>
          <p:spPr>
            <a:xfrm>
              <a:off x="7236645" y="1788464"/>
              <a:ext cx="4602822" cy="608824"/>
            </a:xfrm>
            <a:prstGeom prst="rect">
              <a:avLst/>
            </a:prstGeom>
            <a:noFill/>
          </p:spPr>
          <p:txBody>
            <a:bodyPr wrap="square" rtlCol="0">
              <a:spAutoFit/>
            </a:bodyPr>
            <a:lstStyle/>
            <a:p>
              <a:r>
                <a:rPr lang="en-US" sz="3200" b="1" dirty="0"/>
                <a:t>Grade 6, 7, 8 MDI Only</a:t>
              </a:r>
            </a:p>
          </p:txBody>
        </p:sp>
      </p:grpSp>
      <p:sp>
        <p:nvSpPr>
          <p:cNvPr id="6" name="TextBox 5"/>
          <p:cNvSpPr txBox="1"/>
          <p:nvPr/>
        </p:nvSpPr>
        <p:spPr>
          <a:xfrm>
            <a:off x="648465" y="5937816"/>
            <a:ext cx="6001554" cy="1200329"/>
          </a:xfrm>
          <a:prstGeom prst="rect">
            <a:avLst/>
          </a:prstGeom>
          <a:noFill/>
        </p:spPr>
        <p:txBody>
          <a:bodyPr wrap="square" rtlCol="0">
            <a:spAutoFit/>
          </a:bodyPr>
          <a:lstStyle/>
          <a:p>
            <a:r>
              <a:rPr lang="en-US" sz="7200" b="1" dirty="0">
                <a:ln w="28575">
                  <a:solidFill>
                    <a:srgbClr val="7C6E66"/>
                  </a:solidFill>
                </a:ln>
                <a:noFill/>
              </a:rPr>
              <a:t>measures</a:t>
            </a:r>
          </a:p>
        </p:txBody>
      </p:sp>
      <p:sp>
        <p:nvSpPr>
          <p:cNvPr id="9" name="Rectangle 8"/>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Social &amp; Emotional Development</a:t>
            </a:r>
          </a:p>
        </p:txBody>
      </p:sp>
      <p:sp>
        <p:nvSpPr>
          <p:cNvPr id="14" name="TextBox 13">
            <a:extLst>
              <a:ext uri="{FF2B5EF4-FFF2-40B4-BE49-F238E27FC236}">
                <a16:creationId xmlns:a16="http://schemas.microsoft.com/office/drawing/2014/main" id="{0BCB130B-31EE-4B4C-9777-42A24F2B9B0B}"/>
              </a:ext>
            </a:extLst>
          </p:cNvPr>
          <p:cNvSpPr txBox="1"/>
          <p:nvPr/>
        </p:nvSpPr>
        <p:spPr>
          <a:xfrm>
            <a:off x="4758708" y="1663907"/>
            <a:ext cx="5721177" cy="584775"/>
          </a:xfrm>
          <a:prstGeom prst="rect">
            <a:avLst/>
          </a:prstGeom>
          <a:noFill/>
        </p:spPr>
        <p:txBody>
          <a:bodyPr wrap="square" rtlCol="0">
            <a:spAutoFit/>
          </a:bodyPr>
          <a:lstStyle/>
          <a:p>
            <a:r>
              <a:rPr lang="en-US" sz="3200" dirty="0"/>
              <a:t>Concern for the Environment</a:t>
            </a:r>
          </a:p>
        </p:txBody>
      </p:sp>
    </p:spTree>
    <p:extLst>
      <p:ext uri="{BB962C8B-B14F-4D97-AF65-F5344CB8AC3E}">
        <p14:creationId xmlns:p14="http://schemas.microsoft.com/office/powerpoint/2010/main" val="1057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72FA731-B2B7-453E-BA44-24DC4140A6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109" y="0"/>
            <a:ext cx="12245009" cy="6858000"/>
          </a:xfrm>
          <a:prstGeom prst="rect">
            <a:avLst/>
          </a:prstGeom>
        </p:spPr>
      </p:pic>
      <p:sp>
        <p:nvSpPr>
          <p:cNvPr id="6" name="Rectangle 5">
            <a:extLst>
              <a:ext uri="{FF2B5EF4-FFF2-40B4-BE49-F238E27FC236}">
                <a16:creationId xmlns:a16="http://schemas.microsoft.com/office/drawing/2014/main" id="{7FF96211-65BA-449E-8CC2-0EDCD7C6F426}"/>
              </a:ext>
            </a:extLst>
          </p:cNvPr>
          <p:cNvSpPr/>
          <p:nvPr/>
        </p:nvSpPr>
        <p:spPr>
          <a:xfrm>
            <a:off x="-62109" y="4811190"/>
            <a:ext cx="12254109" cy="204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5AB303-EEBD-4069-9A3C-B55314CC3A0D}"/>
              </a:ext>
            </a:extLst>
          </p:cNvPr>
          <p:cNvSpPr/>
          <p:nvPr/>
        </p:nvSpPr>
        <p:spPr>
          <a:xfrm rot="5400000">
            <a:off x="10625020" y="3844853"/>
            <a:ext cx="209381" cy="2924579"/>
          </a:xfrm>
          <a:prstGeom prst="rect">
            <a:avLst/>
          </a:prstGeom>
          <a:solidFill>
            <a:srgbClr val="D77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53E1D21-851A-4CEE-961F-67D1195CFA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421" y="5732153"/>
            <a:ext cx="1781766" cy="567256"/>
          </a:xfrm>
          <a:prstGeom prst="rect">
            <a:avLst/>
          </a:prstGeom>
        </p:spPr>
      </p:pic>
      <p:sp>
        <p:nvSpPr>
          <p:cNvPr id="14" name="TextBox 13">
            <a:extLst>
              <a:ext uri="{FF2B5EF4-FFF2-40B4-BE49-F238E27FC236}">
                <a16:creationId xmlns:a16="http://schemas.microsoft.com/office/drawing/2014/main" id="{3E926C53-2BC0-4B1D-A349-7B1FF07391EA}"/>
              </a:ext>
            </a:extLst>
          </p:cNvPr>
          <p:cNvSpPr txBox="1"/>
          <p:nvPr/>
        </p:nvSpPr>
        <p:spPr>
          <a:xfrm>
            <a:off x="229127" y="5123338"/>
            <a:ext cx="7594311" cy="1323330"/>
          </a:xfrm>
          <a:prstGeom prst="rect">
            <a:avLst/>
          </a:prstGeom>
          <a:noFill/>
        </p:spPr>
        <p:txBody>
          <a:bodyPr wrap="square" lIns="91331" tIns="45666" rIns="91331" bIns="45666" rtlCol="0">
            <a:spAutoFit/>
          </a:bodyPr>
          <a:lstStyle/>
          <a:p>
            <a:r>
              <a:rPr lang="en-US" sz="3200" b="1" dirty="0"/>
              <a:t>Presentation Title</a:t>
            </a:r>
          </a:p>
          <a:p>
            <a:endParaRPr lang="en-US" sz="2400" dirty="0"/>
          </a:p>
          <a:p>
            <a:r>
              <a:rPr lang="en-US" sz="2400" dirty="0"/>
              <a:t>Presenter Name, Date</a:t>
            </a:r>
          </a:p>
        </p:txBody>
      </p:sp>
      <p:pic>
        <p:nvPicPr>
          <p:cNvPr id="28" name="Picture 27">
            <a:extLst>
              <a:ext uri="{FF2B5EF4-FFF2-40B4-BE49-F238E27FC236}">
                <a16:creationId xmlns:a16="http://schemas.microsoft.com/office/drawing/2014/main" id="{DAA9EC09-575F-4BD1-83C5-4EBD25B4E0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904" y="411332"/>
            <a:ext cx="1877713" cy="770181"/>
          </a:xfrm>
          <a:prstGeom prst="rect">
            <a:avLst/>
          </a:prstGeom>
        </p:spPr>
      </p:pic>
      <p:sp>
        <p:nvSpPr>
          <p:cNvPr id="29" name="TextBox 28">
            <a:extLst>
              <a:ext uri="{FF2B5EF4-FFF2-40B4-BE49-F238E27FC236}">
                <a16:creationId xmlns:a16="http://schemas.microsoft.com/office/drawing/2014/main" id="{F97479BF-F393-4946-A3F8-02A11786E788}"/>
              </a:ext>
            </a:extLst>
          </p:cNvPr>
          <p:cNvSpPr txBox="1"/>
          <p:nvPr/>
        </p:nvSpPr>
        <p:spPr>
          <a:xfrm>
            <a:off x="229127" y="1236809"/>
            <a:ext cx="7594600" cy="707886"/>
          </a:xfrm>
          <a:prstGeom prst="rect">
            <a:avLst/>
          </a:prstGeom>
          <a:noFill/>
        </p:spPr>
        <p:txBody>
          <a:bodyPr wrap="square" rtlCol="0">
            <a:spAutoFit/>
          </a:bodyPr>
          <a:lstStyle/>
          <a:p>
            <a:r>
              <a:rPr lang="en-US" sz="2000" dirty="0">
                <a:solidFill>
                  <a:schemeClr val="bg1"/>
                </a:solidFill>
              </a:rPr>
              <a:t>Middle Years Development Instrument</a:t>
            </a:r>
          </a:p>
          <a:p>
            <a:endParaRPr lang="en-US" sz="2000" dirty="0">
              <a:solidFill>
                <a:schemeClr val="bg1"/>
              </a:solidFill>
            </a:endParaRPr>
          </a:p>
        </p:txBody>
      </p:sp>
    </p:spTree>
    <p:extLst>
      <p:ext uri="{BB962C8B-B14F-4D97-AF65-F5344CB8AC3E}">
        <p14:creationId xmlns:p14="http://schemas.microsoft.com/office/powerpoint/2010/main" val="281615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6418" y="2458973"/>
            <a:ext cx="4039673" cy="4033218"/>
          </a:xfrm>
          <a:prstGeom prst="rect">
            <a:avLst/>
          </a:prstGeom>
        </p:spPr>
      </p:pic>
      <p:sp>
        <p:nvSpPr>
          <p:cNvPr id="4" name="TextBox 3"/>
          <p:cNvSpPr txBox="1"/>
          <p:nvPr/>
        </p:nvSpPr>
        <p:spPr>
          <a:xfrm>
            <a:off x="671455" y="1609515"/>
            <a:ext cx="6671764" cy="4524315"/>
          </a:xfrm>
          <a:prstGeom prst="rect">
            <a:avLst/>
          </a:prstGeom>
          <a:noFill/>
        </p:spPr>
        <p:txBody>
          <a:bodyPr wrap="square" rtlCol="0">
            <a:spAutoFit/>
          </a:bodyPr>
          <a:lstStyle/>
          <a:p>
            <a:r>
              <a:rPr lang="en-US" sz="3200" dirty="0"/>
              <a:t>General Health</a:t>
            </a:r>
          </a:p>
          <a:p>
            <a:r>
              <a:rPr lang="en-US" sz="3200" dirty="0"/>
              <a:t>Eating Breakfast</a:t>
            </a:r>
          </a:p>
          <a:p>
            <a:r>
              <a:rPr lang="en-US" sz="3200" dirty="0"/>
              <a:t>Meals at Home With Your Family</a:t>
            </a:r>
          </a:p>
          <a:p>
            <a:r>
              <a:rPr lang="en-US" sz="3200" dirty="0"/>
              <a:t>Food</a:t>
            </a:r>
          </a:p>
          <a:p>
            <a:r>
              <a:rPr lang="en-US" sz="3200" dirty="0"/>
              <a:t>Frequency of Good Sleep</a:t>
            </a:r>
          </a:p>
          <a:p>
            <a:r>
              <a:rPr lang="en-US" sz="3200" dirty="0"/>
              <a:t>Physical activity</a:t>
            </a:r>
          </a:p>
          <a:p>
            <a:r>
              <a:rPr lang="en-US" sz="3200" dirty="0"/>
              <a:t>Wake time &amp; Bed time</a:t>
            </a:r>
          </a:p>
          <a:p>
            <a:r>
              <a:rPr lang="en-US" sz="3200" dirty="0"/>
              <a:t>Help-Seeking for Emotional Well-Being</a:t>
            </a:r>
          </a:p>
          <a:p>
            <a:r>
              <a:rPr lang="en-US" sz="3200" dirty="0"/>
              <a:t>Transportation To and From School</a:t>
            </a:r>
          </a:p>
        </p:txBody>
      </p:sp>
      <p:sp>
        <p:nvSpPr>
          <p:cNvPr id="38" name="TextBox 37"/>
          <p:cNvSpPr txBox="1"/>
          <p:nvPr/>
        </p:nvSpPr>
        <p:spPr>
          <a:xfrm>
            <a:off x="648465" y="5937816"/>
            <a:ext cx="6001554" cy="1200329"/>
          </a:xfrm>
          <a:prstGeom prst="rect">
            <a:avLst/>
          </a:prstGeom>
          <a:noFill/>
        </p:spPr>
        <p:txBody>
          <a:bodyPr wrap="square" rtlCol="0">
            <a:spAutoFit/>
          </a:bodyPr>
          <a:lstStyle/>
          <a:p>
            <a:r>
              <a:rPr lang="en-US" sz="7200" b="1" dirty="0">
                <a:ln w="28575">
                  <a:solidFill>
                    <a:srgbClr val="7C6E66"/>
                  </a:solidFill>
                </a:ln>
                <a:noFill/>
              </a:rPr>
              <a:t>measures</a:t>
            </a:r>
          </a:p>
        </p:txBody>
      </p:sp>
      <p:sp>
        <p:nvSpPr>
          <p:cNvPr id="39" name="Rectangle 38"/>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Physical Health &amp; Well-Being</a:t>
            </a:r>
          </a:p>
        </p:txBody>
      </p:sp>
    </p:spTree>
    <p:extLst>
      <p:ext uri="{BB962C8B-B14F-4D97-AF65-F5344CB8AC3E}">
        <p14:creationId xmlns:p14="http://schemas.microsoft.com/office/powerpoint/2010/main" val="203061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5048" y="2193595"/>
            <a:ext cx="4381630" cy="4374630"/>
          </a:xfrm>
          <a:prstGeom prst="rect">
            <a:avLst/>
          </a:prstGeom>
        </p:spPr>
      </p:pic>
      <p:sp>
        <p:nvSpPr>
          <p:cNvPr id="4" name="TextBox 3"/>
          <p:cNvSpPr txBox="1"/>
          <p:nvPr/>
        </p:nvSpPr>
        <p:spPr>
          <a:xfrm>
            <a:off x="825983" y="1777636"/>
            <a:ext cx="5587700" cy="3046988"/>
          </a:xfrm>
          <a:prstGeom prst="rect">
            <a:avLst/>
          </a:prstGeom>
          <a:noFill/>
        </p:spPr>
        <p:txBody>
          <a:bodyPr wrap="square" rtlCol="0">
            <a:spAutoFit/>
          </a:bodyPr>
          <a:lstStyle/>
          <a:p>
            <a:r>
              <a:rPr lang="en-US" sz="3200" dirty="0"/>
              <a:t>Adults at School</a:t>
            </a:r>
          </a:p>
          <a:p>
            <a:r>
              <a:rPr lang="en-US" sz="3200" dirty="0"/>
              <a:t>Adults in the </a:t>
            </a:r>
            <a:r>
              <a:rPr lang="en-US" sz="3200" dirty="0" err="1"/>
              <a:t>Neighbourhood</a:t>
            </a:r>
            <a:endParaRPr lang="en-US" sz="3200" dirty="0"/>
          </a:p>
          <a:p>
            <a:r>
              <a:rPr lang="en-US" sz="3200" dirty="0"/>
              <a:t>Adults at Home</a:t>
            </a:r>
          </a:p>
          <a:p>
            <a:r>
              <a:rPr lang="en-US" sz="3200" dirty="0"/>
              <a:t>Peer Belonging</a:t>
            </a:r>
          </a:p>
          <a:p>
            <a:r>
              <a:rPr lang="en-US" sz="3200" dirty="0"/>
              <a:t>Friendship Intimacy</a:t>
            </a:r>
          </a:p>
          <a:p>
            <a:r>
              <a:rPr lang="en-US" sz="3200" dirty="0"/>
              <a:t>Important Adults</a:t>
            </a:r>
          </a:p>
        </p:txBody>
      </p:sp>
      <p:sp>
        <p:nvSpPr>
          <p:cNvPr id="19" name="TextBox 18"/>
          <p:cNvSpPr txBox="1"/>
          <p:nvPr/>
        </p:nvSpPr>
        <p:spPr>
          <a:xfrm>
            <a:off x="648465" y="5937816"/>
            <a:ext cx="6001554" cy="1200329"/>
          </a:xfrm>
          <a:prstGeom prst="rect">
            <a:avLst/>
          </a:prstGeom>
          <a:noFill/>
        </p:spPr>
        <p:txBody>
          <a:bodyPr wrap="square" rtlCol="0">
            <a:spAutoFit/>
          </a:bodyPr>
          <a:lstStyle/>
          <a:p>
            <a:r>
              <a:rPr lang="en-US" sz="7200" b="1" dirty="0">
                <a:ln w="28575">
                  <a:solidFill>
                    <a:srgbClr val="7C6E66"/>
                  </a:solidFill>
                </a:ln>
                <a:noFill/>
              </a:rPr>
              <a:t>measures</a:t>
            </a:r>
          </a:p>
        </p:txBody>
      </p:sp>
      <p:sp>
        <p:nvSpPr>
          <p:cNvPr id="20" name="Rectangle 19"/>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Connectedness</a:t>
            </a:r>
          </a:p>
        </p:txBody>
      </p:sp>
    </p:spTree>
    <p:extLst>
      <p:ext uri="{BB962C8B-B14F-4D97-AF65-F5344CB8AC3E}">
        <p14:creationId xmlns:p14="http://schemas.microsoft.com/office/powerpoint/2010/main" val="694858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2550" y="2671948"/>
            <a:ext cx="3913615" cy="3913615"/>
          </a:xfrm>
          <a:prstGeom prst="rect">
            <a:avLst/>
          </a:prstGeom>
        </p:spPr>
      </p:pic>
      <p:sp>
        <p:nvSpPr>
          <p:cNvPr id="4" name="TextBox 3"/>
          <p:cNvSpPr txBox="1"/>
          <p:nvPr/>
        </p:nvSpPr>
        <p:spPr>
          <a:xfrm>
            <a:off x="648465" y="1784925"/>
            <a:ext cx="8974843" cy="4031873"/>
          </a:xfrm>
          <a:prstGeom prst="rect">
            <a:avLst/>
          </a:prstGeom>
          <a:noFill/>
        </p:spPr>
        <p:txBody>
          <a:bodyPr wrap="square" rtlCol="0">
            <a:spAutoFit/>
          </a:bodyPr>
          <a:lstStyle/>
          <a:p>
            <a:r>
              <a:rPr lang="en-US" sz="3200" dirty="0"/>
              <a:t>Organized Activities</a:t>
            </a:r>
          </a:p>
          <a:p>
            <a:r>
              <a:rPr lang="en-US" sz="3200" dirty="0"/>
              <a:t>    - Educational Lessons or Activities</a:t>
            </a:r>
          </a:p>
          <a:p>
            <a:r>
              <a:rPr lang="en-US" sz="3200" dirty="0"/>
              <a:t>    - Youth Organizations</a:t>
            </a:r>
          </a:p>
          <a:p>
            <a:r>
              <a:rPr lang="en-US" sz="3200" dirty="0"/>
              <a:t>    - Sports</a:t>
            </a:r>
          </a:p>
          <a:p>
            <a:r>
              <a:rPr lang="en-US" sz="3200" dirty="0"/>
              <a:t>    - Music or Arts</a:t>
            </a:r>
          </a:p>
          <a:p>
            <a:r>
              <a:rPr lang="en-US" sz="3200" dirty="0"/>
              <a:t>How Children Spend Their Time</a:t>
            </a:r>
          </a:p>
          <a:p>
            <a:r>
              <a:rPr lang="en-US" sz="3200" dirty="0"/>
              <a:t>After-School Places</a:t>
            </a:r>
          </a:p>
          <a:p>
            <a:r>
              <a:rPr lang="en-US" sz="3200" dirty="0"/>
              <a:t>Children’s Wishes</a:t>
            </a:r>
          </a:p>
        </p:txBody>
      </p:sp>
      <p:sp>
        <p:nvSpPr>
          <p:cNvPr id="7" name="TextBox 6"/>
          <p:cNvSpPr txBox="1"/>
          <p:nvPr/>
        </p:nvSpPr>
        <p:spPr>
          <a:xfrm>
            <a:off x="648465" y="5937816"/>
            <a:ext cx="6001554" cy="1200329"/>
          </a:xfrm>
          <a:prstGeom prst="rect">
            <a:avLst/>
          </a:prstGeom>
          <a:noFill/>
        </p:spPr>
        <p:txBody>
          <a:bodyPr wrap="square" rtlCol="0">
            <a:spAutoFit/>
          </a:bodyPr>
          <a:lstStyle/>
          <a:p>
            <a:r>
              <a:rPr lang="en-US" sz="7200" b="1" dirty="0">
                <a:ln w="28575">
                  <a:solidFill>
                    <a:srgbClr val="7C6E66"/>
                  </a:solidFill>
                </a:ln>
                <a:noFill/>
              </a:rPr>
              <a:t>measures</a:t>
            </a:r>
          </a:p>
        </p:txBody>
      </p:sp>
      <p:sp>
        <p:nvSpPr>
          <p:cNvPr id="8" name="Rectangle 7"/>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Use of Out-of-School Time</a:t>
            </a:r>
          </a:p>
        </p:txBody>
      </p:sp>
    </p:spTree>
    <p:extLst>
      <p:ext uri="{BB962C8B-B14F-4D97-AF65-F5344CB8AC3E}">
        <p14:creationId xmlns:p14="http://schemas.microsoft.com/office/powerpoint/2010/main" val="47011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6339" y="2933205"/>
            <a:ext cx="3526807" cy="3521171"/>
          </a:xfrm>
          <a:prstGeom prst="rect">
            <a:avLst/>
          </a:prstGeom>
        </p:spPr>
      </p:pic>
      <p:sp>
        <p:nvSpPr>
          <p:cNvPr id="4" name="TextBox 3"/>
          <p:cNvSpPr txBox="1"/>
          <p:nvPr/>
        </p:nvSpPr>
        <p:spPr>
          <a:xfrm>
            <a:off x="648465" y="1806445"/>
            <a:ext cx="5587700" cy="2062103"/>
          </a:xfrm>
          <a:prstGeom prst="rect">
            <a:avLst/>
          </a:prstGeom>
          <a:noFill/>
        </p:spPr>
        <p:txBody>
          <a:bodyPr wrap="square" rtlCol="0">
            <a:spAutoFit/>
          </a:bodyPr>
          <a:lstStyle/>
          <a:p>
            <a:r>
              <a:rPr lang="en-US" sz="3200" dirty="0"/>
              <a:t>Academic Self-Concept</a:t>
            </a:r>
          </a:p>
          <a:p>
            <a:r>
              <a:rPr lang="en-US" sz="3200" dirty="0"/>
              <a:t>School Climate</a:t>
            </a:r>
          </a:p>
          <a:p>
            <a:r>
              <a:rPr lang="en-US" sz="3200" dirty="0"/>
              <a:t>School Belonging</a:t>
            </a:r>
          </a:p>
          <a:p>
            <a:r>
              <a:rPr lang="en-US" sz="3200" dirty="0"/>
              <a:t>Victimization and Bullying</a:t>
            </a:r>
          </a:p>
        </p:txBody>
      </p:sp>
      <p:sp>
        <p:nvSpPr>
          <p:cNvPr id="7" name="TextBox 6"/>
          <p:cNvSpPr txBox="1"/>
          <p:nvPr/>
        </p:nvSpPr>
        <p:spPr>
          <a:xfrm>
            <a:off x="648465" y="5937816"/>
            <a:ext cx="6001554" cy="1200329"/>
          </a:xfrm>
          <a:prstGeom prst="rect">
            <a:avLst/>
          </a:prstGeom>
          <a:noFill/>
        </p:spPr>
        <p:txBody>
          <a:bodyPr wrap="square" rtlCol="0">
            <a:spAutoFit/>
          </a:bodyPr>
          <a:lstStyle/>
          <a:p>
            <a:r>
              <a:rPr lang="en-US" sz="7200" b="1" dirty="0">
                <a:ln w="28575">
                  <a:solidFill>
                    <a:srgbClr val="7C6E66"/>
                  </a:solidFill>
                </a:ln>
                <a:noFill/>
              </a:rPr>
              <a:t>measures</a:t>
            </a:r>
          </a:p>
        </p:txBody>
      </p:sp>
      <p:sp>
        <p:nvSpPr>
          <p:cNvPr id="8" name="Rectangle 7"/>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School Experiences</a:t>
            </a:r>
          </a:p>
        </p:txBody>
      </p:sp>
    </p:spTree>
    <p:extLst>
      <p:ext uri="{BB962C8B-B14F-4D97-AF65-F5344CB8AC3E}">
        <p14:creationId xmlns:p14="http://schemas.microsoft.com/office/powerpoint/2010/main" val="634753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610" y="2208811"/>
            <a:ext cx="1703681" cy="1703681"/>
          </a:xfrm>
          <a:prstGeom prst="rect">
            <a:avLst/>
          </a:prstGeom>
        </p:spPr>
      </p:pic>
      <p:sp>
        <p:nvSpPr>
          <p:cNvPr id="14" name="Rectangle 13"/>
          <p:cNvSpPr/>
          <p:nvPr/>
        </p:nvSpPr>
        <p:spPr>
          <a:xfrm>
            <a:off x="2420139" y="2012065"/>
            <a:ext cx="3524939" cy="2062103"/>
          </a:xfrm>
          <a:prstGeom prst="rect">
            <a:avLst/>
          </a:prstGeom>
        </p:spPr>
        <p:txBody>
          <a:bodyPr wrap="none">
            <a:spAutoFit/>
          </a:bodyPr>
          <a:lstStyle/>
          <a:p>
            <a:r>
              <a:rPr lang="en-US" sz="3200" b="1" dirty="0"/>
              <a:t>Optimism</a:t>
            </a:r>
          </a:p>
          <a:p>
            <a:r>
              <a:rPr lang="en-US" sz="3200" b="1" dirty="0"/>
              <a:t>Self-Esteem</a:t>
            </a:r>
          </a:p>
          <a:p>
            <a:r>
              <a:rPr lang="en-US" sz="3200" b="1" dirty="0"/>
              <a:t>Happiness</a:t>
            </a:r>
          </a:p>
          <a:p>
            <a:r>
              <a:rPr lang="en-US" sz="3200" b="1" dirty="0"/>
              <a:t>Absence of Sadness</a:t>
            </a:r>
          </a:p>
        </p:txBody>
      </p:sp>
      <p:sp>
        <p:nvSpPr>
          <p:cNvPr id="36" name="TextBox 35"/>
          <p:cNvSpPr txBox="1"/>
          <p:nvPr/>
        </p:nvSpPr>
        <p:spPr>
          <a:xfrm>
            <a:off x="7038205" y="5161644"/>
            <a:ext cx="4841478" cy="646331"/>
          </a:xfrm>
          <a:prstGeom prst="rect">
            <a:avLst/>
          </a:prstGeom>
          <a:noFill/>
        </p:spPr>
        <p:txBody>
          <a:bodyPr wrap="square" rtlCol="0">
            <a:spAutoFit/>
          </a:bodyPr>
          <a:lstStyle/>
          <a:p>
            <a:pPr algn="ctr"/>
            <a:r>
              <a:rPr lang="en-US" sz="3600" b="1" dirty="0"/>
              <a:t>WELL-BEING INDEX</a:t>
            </a:r>
          </a:p>
        </p:txBody>
      </p:sp>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01" y="4435695"/>
            <a:ext cx="1771791" cy="1768960"/>
          </a:xfrm>
          <a:prstGeom prst="rect">
            <a:avLst/>
          </a:prstGeom>
        </p:spPr>
      </p:pic>
      <p:sp>
        <p:nvSpPr>
          <p:cNvPr id="24" name="Rectangle 23"/>
          <p:cNvSpPr/>
          <p:nvPr/>
        </p:nvSpPr>
        <p:spPr>
          <a:xfrm>
            <a:off x="2376292" y="5223200"/>
            <a:ext cx="2743636" cy="584775"/>
          </a:xfrm>
          <a:prstGeom prst="rect">
            <a:avLst/>
          </a:prstGeom>
        </p:spPr>
        <p:txBody>
          <a:bodyPr wrap="none">
            <a:spAutoFit/>
          </a:bodyPr>
          <a:lstStyle/>
          <a:p>
            <a:r>
              <a:rPr lang="en-US" sz="3200" b="1" dirty="0"/>
              <a:t>General Health</a:t>
            </a:r>
          </a:p>
        </p:txBody>
      </p:sp>
      <p:sp>
        <p:nvSpPr>
          <p:cNvPr id="15" name="Rectangle 14"/>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Measures in the Well-Being Index</a:t>
            </a:r>
          </a:p>
        </p:txBody>
      </p:sp>
      <p:grpSp>
        <p:nvGrpSpPr>
          <p:cNvPr id="9" name="Group 8"/>
          <p:cNvGrpSpPr/>
          <p:nvPr/>
        </p:nvGrpSpPr>
        <p:grpSpPr>
          <a:xfrm>
            <a:off x="7852050" y="1819150"/>
            <a:ext cx="3213789" cy="3206670"/>
            <a:chOff x="7852050" y="1819150"/>
            <a:chExt cx="3213789" cy="3206670"/>
          </a:xfrm>
        </p:grpSpPr>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2050" y="1819150"/>
              <a:ext cx="3213789" cy="3206670"/>
            </a:xfrm>
            <a:prstGeom prst="rect">
              <a:avLst/>
            </a:prstGeom>
          </p:spPr>
        </p:pic>
        <p:cxnSp>
          <p:nvCxnSpPr>
            <p:cNvPr id="4" name="Straight Connector 3"/>
            <p:cNvCxnSpPr/>
            <p:nvPr/>
          </p:nvCxnSpPr>
          <p:spPr>
            <a:xfrm flipH="1" flipV="1">
              <a:off x="9466966" y="1884572"/>
              <a:ext cx="0" cy="6484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908758" y="3721394"/>
              <a:ext cx="691934" cy="2392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839946" y="4266825"/>
              <a:ext cx="222465" cy="5458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32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539466320"/>
              </p:ext>
            </p:extLst>
          </p:nvPr>
        </p:nvGraphicFramePr>
        <p:xfrm>
          <a:off x="8444234" y="2111432"/>
          <a:ext cx="1326428" cy="1326428"/>
        </p:xfrm>
        <a:graphic>
          <a:graphicData uri="http://schemas.openxmlformats.org/presentationml/2006/ole">
            <mc:AlternateContent xmlns:mc="http://schemas.openxmlformats.org/markup-compatibility/2006">
              <mc:Choice xmlns:v="urn:schemas-microsoft-com:vml" Requires="v">
                <p:oleObj spid="_x0000_s1083" name="Acrobat Document" r:id="rId4" imgW="1199931" imgH="1200150" progId="Acrobat.Document.DC">
                  <p:embed/>
                </p:oleObj>
              </mc:Choice>
              <mc:Fallback>
                <p:oleObj name="Acrobat Document" r:id="rId4" imgW="1199931" imgH="1200150" progId="Acrobat.Document.DC">
                  <p:embed/>
                  <p:pic>
                    <p:nvPicPr>
                      <p:cNvPr id="0" name=""/>
                      <p:cNvPicPr/>
                      <p:nvPr/>
                    </p:nvPicPr>
                    <p:blipFill>
                      <a:blip r:embed="rId5"/>
                      <a:stretch>
                        <a:fillRect/>
                      </a:stretch>
                    </p:blipFill>
                    <p:spPr>
                      <a:xfrm>
                        <a:off x="8444234" y="2111432"/>
                        <a:ext cx="1326428" cy="132642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1385954"/>
              </p:ext>
            </p:extLst>
          </p:nvPr>
        </p:nvGraphicFramePr>
        <p:xfrm>
          <a:off x="6258857" y="5086177"/>
          <a:ext cx="1325880" cy="1325880"/>
        </p:xfrm>
        <a:graphic>
          <a:graphicData uri="http://schemas.openxmlformats.org/presentationml/2006/ole">
            <mc:AlternateContent xmlns:mc="http://schemas.openxmlformats.org/markup-compatibility/2006">
              <mc:Choice xmlns:v="urn:schemas-microsoft-com:vml" Requires="v">
                <p:oleObj spid="_x0000_s1084" name="Acrobat Document" r:id="rId6" imgW="1199931" imgH="1200150" progId="Acrobat.Document.DC">
                  <p:embed/>
                </p:oleObj>
              </mc:Choice>
              <mc:Fallback>
                <p:oleObj name="Acrobat Document" r:id="rId6" imgW="1199931" imgH="1200150" progId="Acrobat.Document.DC">
                  <p:embed/>
                  <p:pic>
                    <p:nvPicPr>
                      <p:cNvPr id="0" name=""/>
                      <p:cNvPicPr/>
                      <p:nvPr/>
                    </p:nvPicPr>
                    <p:blipFill>
                      <a:blip r:embed="rId7"/>
                      <a:stretch>
                        <a:fillRect/>
                      </a:stretch>
                    </p:blipFill>
                    <p:spPr>
                      <a:xfrm>
                        <a:off x="6258857" y="5086177"/>
                        <a:ext cx="1325880" cy="13258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59092853"/>
              </p:ext>
            </p:extLst>
          </p:nvPr>
        </p:nvGraphicFramePr>
        <p:xfrm>
          <a:off x="5773996" y="1775748"/>
          <a:ext cx="1325880" cy="1325880"/>
        </p:xfrm>
        <a:graphic>
          <a:graphicData uri="http://schemas.openxmlformats.org/presentationml/2006/ole">
            <mc:AlternateContent xmlns:mc="http://schemas.openxmlformats.org/markup-compatibility/2006">
              <mc:Choice xmlns:v="urn:schemas-microsoft-com:vml" Requires="v">
                <p:oleObj spid="_x0000_s1085" name="Acrobat Document" r:id="rId8" imgW="1199931" imgH="1200150" progId="Acrobat.Document.DC">
                  <p:embed/>
                </p:oleObj>
              </mc:Choice>
              <mc:Fallback>
                <p:oleObj name="Acrobat Document" r:id="rId8" imgW="1199931" imgH="1200150" progId="Acrobat.Document.DC">
                  <p:embed/>
                  <p:pic>
                    <p:nvPicPr>
                      <p:cNvPr id="0" name=""/>
                      <p:cNvPicPr/>
                      <p:nvPr/>
                    </p:nvPicPr>
                    <p:blipFill>
                      <a:blip r:embed="rId9"/>
                      <a:stretch>
                        <a:fillRect/>
                      </a:stretch>
                    </p:blipFill>
                    <p:spPr>
                      <a:xfrm>
                        <a:off x="5773996" y="1775748"/>
                        <a:ext cx="1325880" cy="1325880"/>
                      </a:xfrm>
                      <a:prstGeom prst="rect">
                        <a:avLst/>
                      </a:prstGeom>
                    </p:spPr>
                  </p:pic>
                </p:oleObj>
              </mc:Fallback>
            </mc:AlternateContent>
          </a:graphicData>
        </a:graphic>
      </p:graphicFrame>
      <p:sp>
        <p:nvSpPr>
          <p:cNvPr id="14" name="Rectangle 13"/>
          <p:cNvSpPr/>
          <p:nvPr/>
        </p:nvSpPr>
        <p:spPr>
          <a:xfrm>
            <a:off x="3771755" y="4360432"/>
            <a:ext cx="2876932" cy="1115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5398" tIns="27704" rIns="55398" bIns="27704"/>
          <a:lstStyle/>
          <a:p>
            <a:pPr>
              <a:spcAft>
                <a:spcPts val="600"/>
              </a:spcAft>
              <a:defRPr/>
            </a:pPr>
            <a:r>
              <a:rPr lang="en-CA" sz="2400" b="1" dirty="0">
                <a:solidFill>
                  <a:prstClr val="black"/>
                </a:solidFill>
                <a:latin typeface="Calibri" panose="020F0502020204030204" pitchFamily="34" charset="0"/>
              </a:rPr>
              <a:t>Medium Well-Being</a:t>
            </a:r>
          </a:p>
          <a:p>
            <a:pPr>
              <a:defRPr/>
            </a:pPr>
            <a:r>
              <a:rPr lang="en-CA" sz="2000" dirty="0">
                <a:solidFill>
                  <a:prstClr val="black"/>
                </a:solidFill>
                <a:latin typeface="Calibri" panose="020F0502020204030204" pitchFamily="34" charset="0"/>
              </a:rPr>
              <a:t>Children who are reporting no negative responses and fewer than 4 positive responses.</a:t>
            </a:r>
          </a:p>
        </p:txBody>
      </p:sp>
      <p:sp>
        <p:nvSpPr>
          <p:cNvPr id="15" name="Rectangle 14"/>
          <p:cNvSpPr/>
          <p:nvPr/>
        </p:nvSpPr>
        <p:spPr>
          <a:xfrm>
            <a:off x="9643862" y="2774646"/>
            <a:ext cx="2338773" cy="121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398" tIns="27704" rIns="55398" bIns="27704"/>
          <a:lstStyle/>
          <a:p>
            <a:pPr>
              <a:spcAft>
                <a:spcPts val="600"/>
              </a:spcAft>
              <a:defRPr/>
            </a:pPr>
            <a:r>
              <a:rPr lang="en-CA" sz="2400" b="1" dirty="0">
                <a:solidFill>
                  <a:prstClr val="black"/>
                </a:solidFill>
                <a:latin typeface="Calibri" panose="020F0502020204030204" pitchFamily="34" charset="0"/>
              </a:rPr>
              <a:t>High Well-Being (Thriving)</a:t>
            </a:r>
          </a:p>
          <a:p>
            <a:pPr>
              <a:spcAft>
                <a:spcPts val="600"/>
              </a:spcAft>
              <a:defRPr/>
            </a:pPr>
            <a:r>
              <a:rPr lang="en-CA" sz="2000" dirty="0">
                <a:solidFill>
                  <a:prstClr val="black"/>
                </a:solidFill>
                <a:latin typeface="Calibri" panose="020F0502020204030204" pitchFamily="34" charset="0"/>
              </a:rPr>
              <a:t>Children who are reporting positive responses on at least 4 of the 5 measures of well-being and have no low-range responses.</a:t>
            </a:r>
          </a:p>
        </p:txBody>
      </p:sp>
      <p:sp>
        <p:nvSpPr>
          <p:cNvPr id="13" name="Rectangle 12"/>
          <p:cNvSpPr/>
          <p:nvPr/>
        </p:nvSpPr>
        <p:spPr>
          <a:xfrm>
            <a:off x="3771754" y="2202698"/>
            <a:ext cx="2670238" cy="149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5398" tIns="27704" rIns="55398" bIns="27704"/>
          <a:lstStyle/>
          <a:p>
            <a:pPr>
              <a:spcAft>
                <a:spcPts val="600"/>
              </a:spcAft>
              <a:defRPr/>
            </a:pPr>
            <a:r>
              <a:rPr lang="en-CA" sz="2400" b="1" dirty="0">
                <a:solidFill>
                  <a:prstClr val="black"/>
                </a:solidFill>
                <a:latin typeface="Calibri" panose="020F0502020204030204" pitchFamily="34" charset="0"/>
              </a:rPr>
              <a:t>Low Well-Being</a:t>
            </a:r>
          </a:p>
          <a:p>
            <a:pPr>
              <a:defRPr/>
            </a:pPr>
            <a:r>
              <a:rPr lang="en-CA" sz="2000" dirty="0">
                <a:solidFill>
                  <a:prstClr val="black"/>
                </a:solidFill>
              </a:rPr>
              <a:t>Children who are reporting negative responses on at least </a:t>
            </a:r>
          </a:p>
          <a:p>
            <a:pPr>
              <a:defRPr/>
            </a:pPr>
            <a:r>
              <a:rPr lang="en-CA" sz="2000" dirty="0">
                <a:solidFill>
                  <a:prstClr val="black"/>
                </a:solidFill>
              </a:rPr>
              <a:t>1 measure of well-being.</a:t>
            </a:r>
          </a:p>
        </p:txBody>
      </p:sp>
      <p:sp>
        <p:nvSpPr>
          <p:cNvPr id="18" name="Rectangle 17"/>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The Well-Being Index</a:t>
            </a:r>
          </a:p>
        </p:txBody>
      </p:sp>
      <p:sp>
        <p:nvSpPr>
          <p:cNvPr id="22" name="Rectangle 21"/>
          <p:cNvSpPr/>
          <p:nvPr/>
        </p:nvSpPr>
        <p:spPr>
          <a:xfrm>
            <a:off x="163971" y="2929670"/>
            <a:ext cx="3110019" cy="2246769"/>
          </a:xfrm>
          <a:prstGeom prst="rect">
            <a:avLst/>
          </a:prstGeom>
        </p:spPr>
        <p:txBody>
          <a:bodyPr wrap="none">
            <a:spAutoFit/>
          </a:bodyPr>
          <a:lstStyle/>
          <a:p>
            <a:pPr algn="r"/>
            <a:r>
              <a:rPr lang="en-US" sz="2800" b="1" dirty="0">
                <a:solidFill>
                  <a:srgbClr val="E07B00"/>
                </a:solidFill>
              </a:rPr>
              <a:t>Optimism</a:t>
            </a:r>
          </a:p>
          <a:p>
            <a:pPr algn="r"/>
            <a:r>
              <a:rPr lang="en-US" sz="2800" b="1" dirty="0">
                <a:solidFill>
                  <a:srgbClr val="E07B00"/>
                </a:solidFill>
              </a:rPr>
              <a:t>Self-Esteem</a:t>
            </a:r>
          </a:p>
          <a:p>
            <a:pPr algn="r"/>
            <a:r>
              <a:rPr lang="en-US" sz="2800" b="1" dirty="0">
                <a:solidFill>
                  <a:srgbClr val="E07B00"/>
                </a:solidFill>
              </a:rPr>
              <a:t>Happiness</a:t>
            </a:r>
          </a:p>
          <a:p>
            <a:pPr algn="r"/>
            <a:r>
              <a:rPr lang="en-US" sz="2800" b="1" dirty="0">
                <a:solidFill>
                  <a:srgbClr val="E07B00"/>
                </a:solidFill>
              </a:rPr>
              <a:t>Absence of Sadness</a:t>
            </a:r>
          </a:p>
          <a:p>
            <a:pPr algn="r"/>
            <a:r>
              <a:rPr lang="en-US" sz="2800" b="1" dirty="0">
                <a:solidFill>
                  <a:srgbClr val="E07B00"/>
                </a:solidFill>
              </a:rPr>
              <a:t>General Health</a:t>
            </a:r>
          </a:p>
        </p:txBody>
      </p:sp>
      <p:sp>
        <p:nvSpPr>
          <p:cNvPr id="19" name="Freeform 18"/>
          <p:cNvSpPr/>
          <p:nvPr/>
        </p:nvSpPr>
        <p:spPr>
          <a:xfrm>
            <a:off x="3076075" y="2319925"/>
            <a:ext cx="341745" cy="3725559"/>
          </a:xfrm>
          <a:custGeom>
            <a:avLst/>
            <a:gdLst>
              <a:gd name="connsiteX0" fmla="*/ 0 w 341745"/>
              <a:gd name="connsiteY0" fmla="*/ 0 h 2512291"/>
              <a:gd name="connsiteX1" fmla="*/ 341745 w 341745"/>
              <a:gd name="connsiteY1" fmla="*/ 0 h 2512291"/>
              <a:gd name="connsiteX2" fmla="*/ 341745 w 341745"/>
              <a:gd name="connsiteY2" fmla="*/ 2503055 h 2512291"/>
              <a:gd name="connsiteX3" fmla="*/ 46181 w 341745"/>
              <a:gd name="connsiteY3" fmla="*/ 2503055 h 2512291"/>
              <a:gd name="connsiteX4" fmla="*/ 46181 w 341745"/>
              <a:gd name="connsiteY4" fmla="*/ 2512291 h 2512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745" h="2512291">
                <a:moveTo>
                  <a:pt x="0" y="0"/>
                </a:moveTo>
                <a:lnTo>
                  <a:pt x="341745" y="0"/>
                </a:lnTo>
                <a:lnTo>
                  <a:pt x="341745" y="2503055"/>
                </a:lnTo>
                <a:lnTo>
                  <a:pt x="46181" y="2503055"/>
                </a:lnTo>
                <a:lnTo>
                  <a:pt x="46181" y="2512291"/>
                </a:lnTo>
              </a:path>
            </a:pathLst>
          </a:custGeom>
          <a:noFill/>
          <a:ln w="28575">
            <a:solidFill>
              <a:srgbClr val="7C6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cxnSp>
        <p:nvCxnSpPr>
          <p:cNvPr id="21" name="Straight Connector 20"/>
          <p:cNvCxnSpPr>
            <a:endCxn id="4" idx="6"/>
          </p:cNvCxnSpPr>
          <p:nvPr/>
        </p:nvCxnSpPr>
        <p:spPr>
          <a:xfrm flipV="1">
            <a:off x="3417820" y="4030429"/>
            <a:ext cx="4416620" cy="30644"/>
          </a:xfrm>
          <a:prstGeom prst="line">
            <a:avLst/>
          </a:prstGeom>
          <a:ln w="28575">
            <a:solidFill>
              <a:srgbClr val="7C6E66"/>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02687" y="2734736"/>
            <a:ext cx="2612484" cy="2606697"/>
            <a:chOff x="7852050" y="1819150"/>
            <a:chExt cx="3213789" cy="3206670"/>
          </a:xfrm>
        </p:grpSpPr>
        <p:pic>
          <p:nvPicPr>
            <p:cNvPr id="35" name="Picture 3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52050" y="1819150"/>
              <a:ext cx="3213789" cy="3206670"/>
            </a:xfrm>
            <a:prstGeom prst="rect">
              <a:avLst/>
            </a:prstGeom>
          </p:spPr>
        </p:pic>
        <p:cxnSp>
          <p:nvCxnSpPr>
            <p:cNvPr id="36" name="Straight Connector 35"/>
            <p:cNvCxnSpPr/>
            <p:nvPr/>
          </p:nvCxnSpPr>
          <p:spPr>
            <a:xfrm flipH="1" flipV="1">
              <a:off x="9466966" y="1884572"/>
              <a:ext cx="0" cy="6484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908758" y="3721394"/>
              <a:ext cx="691934" cy="2392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839946" y="4266825"/>
              <a:ext cx="222465" cy="54580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Oval 3"/>
          <p:cNvSpPr/>
          <p:nvPr/>
        </p:nvSpPr>
        <p:spPr>
          <a:xfrm>
            <a:off x="7613085" y="3919751"/>
            <a:ext cx="221355" cy="221355"/>
          </a:xfrm>
          <a:prstGeom prst="ellipse">
            <a:avLst/>
          </a:prstGeom>
          <a:solidFill>
            <a:schemeClr val="bg1"/>
          </a:solidFill>
          <a:ln w="28575">
            <a:solidFill>
              <a:srgbClr val="7C6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Tree>
    <p:extLst>
      <p:ext uri="{BB962C8B-B14F-4D97-AF65-F5344CB8AC3E}">
        <p14:creationId xmlns:p14="http://schemas.microsoft.com/office/powerpoint/2010/main" val="6113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498" y="3654465"/>
            <a:ext cx="1309728" cy="1307635"/>
          </a:xfrm>
          <a:prstGeom prst="rect">
            <a:avLst/>
          </a:prstGeom>
        </p:spPr>
      </p:pic>
      <p:sp>
        <p:nvSpPr>
          <p:cNvPr id="14" name="Rectangle 13"/>
          <p:cNvSpPr/>
          <p:nvPr/>
        </p:nvSpPr>
        <p:spPr>
          <a:xfrm>
            <a:off x="2420139" y="1503630"/>
            <a:ext cx="5060616" cy="1877437"/>
          </a:xfrm>
          <a:prstGeom prst="rect">
            <a:avLst/>
          </a:prstGeom>
        </p:spPr>
        <p:txBody>
          <a:bodyPr wrap="none">
            <a:spAutoFit/>
          </a:bodyPr>
          <a:lstStyle/>
          <a:p>
            <a:r>
              <a:rPr lang="en-US" sz="2800" b="1" dirty="0"/>
              <a:t>Eating Breakfast</a:t>
            </a:r>
          </a:p>
          <a:p>
            <a:r>
              <a:rPr lang="en-US" sz="2800" b="1" dirty="0"/>
              <a:t>Meals at Home With Your Family</a:t>
            </a:r>
          </a:p>
          <a:p>
            <a:r>
              <a:rPr lang="en-US" sz="2800" b="1" dirty="0"/>
              <a:t>Frequency of Good Sleep</a:t>
            </a:r>
          </a:p>
          <a:p>
            <a:endParaRPr lang="en-US" sz="3200" b="1" dirty="0"/>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2625" y="1526991"/>
            <a:ext cx="3206670" cy="3206670"/>
          </a:xfrm>
          <a:prstGeom prst="rect">
            <a:avLst/>
          </a:prstGeom>
        </p:spPr>
      </p:pic>
      <p:sp>
        <p:nvSpPr>
          <p:cNvPr id="36" name="TextBox 35"/>
          <p:cNvSpPr txBox="1"/>
          <p:nvPr/>
        </p:nvSpPr>
        <p:spPr>
          <a:xfrm>
            <a:off x="7245221" y="4869485"/>
            <a:ext cx="4841478" cy="646331"/>
          </a:xfrm>
          <a:prstGeom prst="rect">
            <a:avLst/>
          </a:prstGeom>
          <a:noFill/>
        </p:spPr>
        <p:txBody>
          <a:bodyPr wrap="square" rtlCol="0">
            <a:spAutoFit/>
          </a:bodyPr>
          <a:lstStyle/>
          <a:p>
            <a:pPr algn="ctr"/>
            <a:r>
              <a:rPr lang="en-US" sz="3600" b="1" dirty="0"/>
              <a:t>ASSETS INDEX</a:t>
            </a:r>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0318" y="1701846"/>
            <a:ext cx="1362088" cy="1359912"/>
          </a:xfrm>
          <a:prstGeom prst="rect">
            <a:avLst/>
          </a:prstGeom>
        </p:spPr>
      </p:pic>
      <p:sp>
        <p:nvSpPr>
          <p:cNvPr id="24" name="Rectangle 23"/>
          <p:cNvSpPr/>
          <p:nvPr/>
        </p:nvSpPr>
        <p:spPr>
          <a:xfrm>
            <a:off x="2420138" y="3428479"/>
            <a:ext cx="4511171" cy="2246769"/>
          </a:xfrm>
          <a:prstGeom prst="rect">
            <a:avLst/>
          </a:prstGeom>
        </p:spPr>
        <p:txBody>
          <a:bodyPr wrap="none">
            <a:spAutoFit/>
          </a:bodyPr>
          <a:lstStyle/>
          <a:p>
            <a:r>
              <a:rPr lang="en-US" sz="2800" b="1" dirty="0"/>
              <a:t>Adults at School</a:t>
            </a:r>
          </a:p>
          <a:p>
            <a:r>
              <a:rPr lang="en-US" sz="2800" b="1" dirty="0"/>
              <a:t>Adults in the </a:t>
            </a:r>
            <a:r>
              <a:rPr lang="en-US" sz="2800" b="1" dirty="0" err="1"/>
              <a:t>Neighbourhood</a:t>
            </a:r>
            <a:endParaRPr lang="en-US" sz="2800" b="1" dirty="0"/>
          </a:p>
          <a:p>
            <a:r>
              <a:rPr lang="en-US" sz="2800" b="1" dirty="0"/>
              <a:t>Adults at Home</a:t>
            </a:r>
          </a:p>
          <a:p>
            <a:r>
              <a:rPr lang="en-US" sz="2800" b="1" dirty="0"/>
              <a:t>Peer Belonging</a:t>
            </a:r>
          </a:p>
          <a:p>
            <a:r>
              <a:rPr lang="en-US" sz="2800" b="1" dirty="0"/>
              <a:t>Friendship Intimacy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8591" y="5400513"/>
            <a:ext cx="1307635" cy="1307635"/>
          </a:xfrm>
          <a:prstGeom prst="rect">
            <a:avLst/>
          </a:prstGeom>
        </p:spPr>
      </p:pic>
      <p:sp>
        <p:nvSpPr>
          <p:cNvPr id="12" name="Rectangle 11"/>
          <p:cNvSpPr/>
          <p:nvPr/>
        </p:nvSpPr>
        <p:spPr>
          <a:xfrm>
            <a:off x="2420138" y="5842337"/>
            <a:ext cx="3141181" cy="1015663"/>
          </a:xfrm>
          <a:prstGeom prst="rect">
            <a:avLst/>
          </a:prstGeom>
        </p:spPr>
        <p:txBody>
          <a:bodyPr wrap="none">
            <a:spAutoFit/>
          </a:bodyPr>
          <a:lstStyle/>
          <a:p>
            <a:r>
              <a:rPr lang="en-US" sz="2800" b="1" dirty="0"/>
              <a:t>Organized Activities</a:t>
            </a:r>
          </a:p>
          <a:p>
            <a:endParaRPr lang="en-US" sz="3200" b="1" dirty="0"/>
          </a:p>
        </p:txBody>
      </p:sp>
      <p:sp>
        <p:nvSpPr>
          <p:cNvPr id="20" name="Rectangle 19"/>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Measures in the Assets Index</a:t>
            </a:r>
          </a:p>
        </p:txBody>
      </p:sp>
    </p:spTree>
    <p:extLst>
      <p:ext uri="{BB962C8B-B14F-4D97-AF65-F5344CB8AC3E}">
        <p14:creationId xmlns:p14="http://schemas.microsoft.com/office/powerpoint/2010/main" val="3801876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3"/>
          <p:cNvSpPr txBox="1">
            <a:spLocks noChangeArrowheads="1"/>
          </p:cNvSpPr>
          <p:nvPr/>
        </p:nvSpPr>
        <p:spPr bwMode="auto">
          <a:xfrm>
            <a:off x="6095999" y="6123796"/>
            <a:ext cx="30288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b="1" dirty="0">
                <a:solidFill>
                  <a:srgbClr val="7C6E66"/>
                </a:solidFill>
                <a:latin typeface="+mj-lt"/>
              </a:rPr>
              <a:t>Not Reported Publicly</a:t>
            </a:r>
            <a:endParaRPr lang="en-CA" altLang="en-US" b="1" dirty="0">
              <a:solidFill>
                <a:srgbClr val="7C6E66"/>
              </a:solidFill>
              <a:latin typeface="+mj-lt"/>
            </a:endParaRPr>
          </a:p>
        </p:txBody>
      </p:sp>
      <p:sp>
        <p:nvSpPr>
          <p:cNvPr id="29" name="TextBox 2"/>
          <p:cNvSpPr txBox="1">
            <a:spLocks noChangeArrowheads="1"/>
          </p:cNvSpPr>
          <p:nvPr/>
        </p:nvSpPr>
        <p:spPr bwMode="auto">
          <a:xfrm>
            <a:off x="1929639" y="1620831"/>
            <a:ext cx="250979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b="1" dirty="0"/>
              <a:t>ADULT</a:t>
            </a:r>
          </a:p>
          <a:p>
            <a:r>
              <a:rPr lang="en-US" altLang="en-US" sz="2800" b="1" dirty="0"/>
              <a:t>RELATIONSHIPS</a:t>
            </a:r>
            <a:endParaRPr lang="en-CA" altLang="en-US" sz="2800" b="1" dirty="0"/>
          </a:p>
        </p:txBody>
      </p:sp>
      <p:sp>
        <p:nvSpPr>
          <p:cNvPr id="31" name="TextBox 6"/>
          <p:cNvSpPr txBox="1">
            <a:spLocks noChangeArrowheads="1"/>
          </p:cNvSpPr>
          <p:nvPr/>
        </p:nvSpPr>
        <p:spPr bwMode="auto">
          <a:xfrm>
            <a:off x="8614777" y="1620831"/>
            <a:ext cx="26901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b="1" dirty="0"/>
              <a:t>OUT-OF-SCHOOL</a:t>
            </a:r>
          </a:p>
          <a:p>
            <a:r>
              <a:rPr lang="en-US" altLang="en-US" sz="2800" b="1" dirty="0"/>
              <a:t>ACTIVITIES*</a:t>
            </a:r>
            <a:endParaRPr lang="en-CA" altLang="en-US" sz="2800" b="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300" y="1506472"/>
            <a:ext cx="1596729" cy="1598554"/>
          </a:xfrm>
          <a:prstGeom prst="rect">
            <a:avLst/>
          </a:prstGeom>
        </p:spPr>
      </p:pic>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1082" y="1506472"/>
            <a:ext cx="1535084" cy="1536839"/>
          </a:xfrm>
          <a:prstGeom prst="rect">
            <a:avLst/>
          </a:prstGeom>
        </p:spPr>
      </p:pic>
      <p:sp>
        <p:nvSpPr>
          <p:cNvPr id="42" name="Rectangle 41"/>
          <p:cNvSpPr/>
          <p:nvPr/>
        </p:nvSpPr>
        <p:spPr>
          <a:xfrm>
            <a:off x="1928906" y="2648540"/>
            <a:ext cx="3054562" cy="954107"/>
          </a:xfrm>
          <a:prstGeom prst="rect">
            <a:avLst/>
          </a:prstGeom>
        </p:spPr>
        <p:txBody>
          <a:bodyPr wrap="square">
            <a:spAutoFit/>
          </a:bodyPr>
          <a:lstStyle/>
          <a:p>
            <a:r>
              <a:rPr lang="en-US" sz="2800" b="1" baseline="30000" dirty="0">
                <a:latin typeface="Calibri" panose="020F0502020204030204" pitchFamily="34" charset="0"/>
              </a:rPr>
              <a:t>Adults at School</a:t>
            </a:r>
          </a:p>
          <a:p>
            <a:r>
              <a:rPr lang="en-US" sz="2800" b="1" baseline="30000" dirty="0">
                <a:latin typeface="Calibri" panose="020F0502020204030204" pitchFamily="34" charset="0"/>
              </a:rPr>
              <a:t>Adults in the Neighbourhood</a:t>
            </a:r>
          </a:p>
          <a:p>
            <a:r>
              <a:rPr lang="en-US" sz="2800" b="1" baseline="30000" dirty="0">
                <a:latin typeface="Calibri" panose="020F0502020204030204" pitchFamily="34" charset="0"/>
              </a:rPr>
              <a:t>Adults at Home</a:t>
            </a:r>
          </a:p>
        </p:txBody>
      </p:sp>
      <p:grpSp>
        <p:nvGrpSpPr>
          <p:cNvPr id="4" name="Group 3">
            <a:extLst>
              <a:ext uri="{FF2B5EF4-FFF2-40B4-BE49-F238E27FC236}">
                <a16:creationId xmlns:a16="http://schemas.microsoft.com/office/drawing/2014/main" id="{8A410A03-320E-4130-BA14-F28FFD9B849A}"/>
              </a:ext>
            </a:extLst>
          </p:cNvPr>
          <p:cNvGrpSpPr/>
          <p:nvPr/>
        </p:nvGrpSpPr>
        <p:grpSpPr>
          <a:xfrm>
            <a:off x="244284" y="3793812"/>
            <a:ext cx="4204156" cy="1808917"/>
            <a:chOff x="7119638" y="1506472"/>
            <a:chExt cx="4204156" cy="1808917"/>
          </a:xfrm>
        </p:grpSpPr>
        <p:sp>
          <p:nvSpPr>
            <p:cNvPr id="30" name="TextBox 5"/>
            <p:cNvSpPr txBox="1">
              <a:spLocks noChangeArrowheads="1"/>
            </p:cNvSpPr>
            <p:nvPr/>
          </p:nvSpPr>
          <p:spPr bwMode="auto">
            <a:xfrm>
              <a:off x="8814003" y="1620831"/>
              <a:ext cx="250979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b="1" dirty="0"/>
                <a:t>PEER</a:t>
              </a:r>
            </a:p>
            <a:p>
              <a:r>
                <a:rPr lang="en-US" altLang="en-US" sz="2800" b="1" dirty="0"/>
                <a:t>RELATIONSHIPS</a:t>
              </a:r>
              <a:endParaRPr lang="en-CA" altLang="en-US" sz="2800" b="1" dirty="0"/>
            </a:p>
          </p:txBody>
        </p:sp>
        <p:pic>
          <p:nvPicPr>
            <p:cNvPr id="41" name="Picture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9638" y="1506472"/>
              <a:ext cx="1598554" cy="1598554"/>
            </a:xfrm>
            <a:prstGeom prst="rect">
              <a:avLst/>
            </a:prstGeom>
          </p:spPr>
        </p:pic>
        <p:sp>
          <p:nvSpPr>
            <p:cNvPr id="43" name="Rectangle 42"/>
            <p:cNvSpPr/>
            <p:nvPr/>
          </p:nvSpPr>
          <p:spPr>
            <a:xfrm>
              <a:off x="8844435" y="2648540"/>
              <a:ext cx="2447284" cy="666849"/>
            </a:xfrm>
            <a:prstGeom prst="rect">
              <a:avLst/>
            </a:prstGeom>
          </p:spPr>
          <p:txBody>
            <a:bodyPr wrap="square">
              <a:spAutoFit/>
            </a:bodyPr>
            <a:lstStyle/>
            <a:p>
              <a:r>
                <a:rPr lang="en-US" sz="2800" b="1" baseline="30000" dirty="0">
                  <a:latin typeface="Calibri" panose="020F0502020204030204" pitchFamily="34" charset="0"/>
                </a:rPr>
                <a:t>Peer Belonging</a:t>
              </a:r>
            </a:p>
            <a:p>
              <a:r>
                <a:rPr lang="en-US" sz="2800" b="1" baseline="30000" dirty="0">
                  <a:latin typeface="Calibri" panose="020F0502020204030204" pitchFamily="34" charset="0"/>
                </a:rPr>
                <a:t>Friendship Intimacy</a:t>
              </a:r>
            </a:p>
          </p:txBody>
        </p:sp>
      </p:grpSp>
      <p:grpSp>
        <p:nvGrpSpPr>
          <p:cNvPr id="6" name="Group 5">
            <a:extLst>
              <a:ext uri="{FF2B5EF4-FFF2-40B4-BE49-F238E27FC236}">
                <a16:creationId xmlns:a16="http://schemas.microsoft.com/office/drawing/2014/main" id="{9D91761C-4D1C-4966-9D43-74D20E6F0F3E}"/>
              </a:ext>
            </a:extLst>
          </p:cNvPr>
          <p:cNvGrpSpPr/>
          <p:nvPr/>
        </p:nvGrpSpPr>
        <p:grpSpPr>
          <a:xfrm>
            <a:off x="7033719" y="3680268"/>
            <a:ext cx="5054453" cy="2152038"/>
            <a:chOff x="449452" y="3811816"/>
            <a:chExt cx="5054453" cy="2152038"/>
          </a:xfrm>
        </p:grpSpPr>
        <p:sp>
          <p:nvSpPr>
            <p:cNvPr id="32" name="TextBox 7"/>
            <p:cNvSpPr txBox="1">
              <a:spLocks noChangeArrowheads="1"/>
            </p:cNvSpPr>
            <p:nvPr/>
          </p:nvSpPr>
          <p:spPr bwMode="auto">
            <a:xfrm>
              <a:off x="1945762" y="3969977"/>
              <a:ext cx="196720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b="1" dirty="0"/>
                <a:t>NUTRITION </a:t>
              </a:r>
            </a:p>
            <a:p>
              <a:r>
                <a:rPr lang="en-US" altLang="en-US" sz="2800" b="1" dirty="0"/>
                <a:t>AND SLEEP</a:t>
              </a:r>
              <a:endParaRPr lang="en-CA" altLang="en-US" sz="2800" b="1" dirty="0"/>
            </a:p>
          </p:txBody>
        </p:sp>
        <p:pic>
          <p:nvPicPr>
            <p:cNvPr id="40" name="Picture 3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452" y="3811816"/>
              <a:ext cx="1598554" cy="1598554"/>
            </a:xfrm>
            <a:prstGeom prst="rect">
              <a:avLst/>
            </a:prstGeom>
          </p:spPr>
        </p:pic>
        <p:sp>
          <p:nvSpPr>
            <p:cNvPr id="44" name="Rectangle 43"/>
            <p:cNvSpPr/>
            <p:nvPr/>
          </p:nvSpPr>
          <p:spPr>
            <a:xfrm>
              <a:off x="1945762" y="5009747"/>
              <a:ext cx="3558143" cy="954107"/>
            </a:xfrm>
            <a:prstGeom prst="rect">
              <a:avLst/>
            </a:prstGeom>
          </p:spPr>
          <p:txBody>
            <a:bodyPr wrap="square">
              <a:spAutoFit/>
            </a:bodyPr>
            <a:lstStyle/>
            <a:p>
              <a:r>
                <a:rPr lang="en-US" sz="2800" b="1" baseline="30000" dirty="0">
                  <a:latin typeface="Calibri" panose="020F0502020204030204" pitchFamily="34" charset="0"/>
                </a:rPr>
                <a:t>Eating Breakfast</a:t>
              </a:r>
            </a:p>
            <a:p>
              <a:r>
                <a:rPr lang="en-US" sz="2800" b="1" baseline="30000" dirty="0">
                  <a:latin typeface="Calibri" panose="020F0502020204030204" pitchFamily="34" charset="0"/>
                </a:rPr>
                <a:t>Meals at Home With Your Family</a:t>
              </a:r>
            </a:p>
            <a:p>
              <a:r>
                <a:rPr lang="en-US" sz="2800" b="1" baseline="30000" dirty="0">
                  <a:latin typeface="Calibri" panose="020F0502020204030204" pitchFamily="34" charset="0"/>
                </a:rPr>
                <a:t>Frequency of Good  Sleep</a:t>
              </a:r>
            </a:p>
          </p:txBody>
        </p:sp>
      </p:grpSp>
      <p:sp>
        <p:nvSpPr>
          <p:cNvPr id="45" name="Rectangle 44"/>
          <p:cNvSpPr/>
          <p:nvPr/>
        </p:nvSpPr>
        <p:spPr>
          <a:xfrm>
            <a:off x="8468564" y="2649747"/>
            <a:ext cx="2447284" cy="379591"/>
          </a:xfrm>
          <a:prstGeom prst="rect">
            <a:avLst/>
          </a:prstGeom>
        </p:spPr>
        <p:txBody>
          <a:bodyPr wrap="square">
            <a:spAutoFit/>
          </a:bodyPr>
          <a:lstStyle/>
          <a:p>
            <a:pPr algn="ctr"/>
            <a:r>
              <a:rPr lang="en-US" sz="2800" b="1" baseline="30000" dirty="0">
                <a:latin typeface="Calibri" panose="020F0502020204030204" pitchFamily="34" charset="0"/>
              </a:rPr>
              <a:t>Organized Activities</a:t>
            </a:r>
          </a:p>
        </p:txBody>
      </p:sp>
      <p:sp>
        <p:nvSpPr>
          <p:cNvPr id="47" name="TextBox 6"/>
          <p:cNvSpPr txBox="1">
            <a:spLocks noChangeArrowheads="1"/>
          </p:cNvSpPr>
          <p:nvPr/>
        </p:nvSpPr>
        <p:spPr bwMode="auto">
          <a:xfrm>
            <a:off x="2640098" y="6093018"/>
            <a:ext cx="359866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2800" b="1" dirty="0">
                <a:solidFill>
                  <a:srgbClr val="7C6E66"/>
                </a:solidFill>
              </a:rPr>
              <a:t>SCHOOL EXPERIENCES</a:t>
            </a:r>
            <a:endParaRPr lang="en-CA" altLang="en-US" sz="2800" b="1" dirty="0">
              <a:solidFill>
                <a:srgbClr val="7C6E66"/>
              </a:solidFill>
            </a:endParaRPr>
          </a:p>
        </p:txBody>
      </p:sp>
      <p:sp>
        <p:nvSpPr>
          <p:cNvPr id="21" name="Rectangle 20"/>
          <p:cNvSpPr/>
          <p:nvPr/>
        </p:nvSpPr>
        <p:spPr>
          <a:xfrm>
            <a:off x="0" y="322144"/>
            <a:ext cx="12192000" cy="989862"/>
          </a:xfrm>
          <a:prstGeom prst="rect">
            <a:avLst/>
          </a:prstGeom>
          <a:solidFill>
            <a:srgbClr val="7C6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343535"/>
            <a:ext cx="12191999" cy="923330"/>
          </a:xfrm>
          <a:prstGeom prst="rect">
            <a:avLst/>
          </a:prstGeom>
          <a:noFill/>
        </p:spPr>
        <p:txBody>
          <a:bodyPr wrap="square" rtlCol="0">
            <a:spAutoFit/>
          </a:bodyPr>
          <a:lstStyle/>
          <a:p>
            <a:pPr algn="ctr"/>
            <a:r>
              <a:rPr lang="en-US" sz="5400" b="1" dirty="0">
                <a:solidFill>
                  <a:schemeClr val="bg1"/>
                </a:solidFill>
              </a:rPr>
              <a:t>The Assets Index</a:t>
            </a:r>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9764" y="2894327"/>
            <a:ext cx="1552470" cy="1552470"/>
          </a:xfrm>
          <a:prstGeom prst="rect">
            <a:avLst/>
          </a:prstGeom>
        </p:spPr>
      </p:pic>
      <p:cxnSp>
        <p:nvCxnSpPr>
          <p:cNvPr id="3" name="Straight Connector 2"/>
          <p:cNvCxnSpPr/>
          <p:nvPr/>
        </p:nvCxnSpPr>
        <p:spPr>
          <a:xfrm>
            <a:off x="6084848" y="1529513"/>
            <a:ext cx="0" cy="4282097"/>
          </a:xfrm>
          <a:prstGeom prst="line">
            <a:avLst/>
          </a:prstGeom>
          <a:ln w="38100">
            <a:solidFill>
              <a:srgbClr val="7C6E66"/>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9576" y="3670562"/>
            <a:ext cx="10969499" cy="0"/>
          </a:xfrm>
          <a:prstGeom prst="line">
            <a:avLst/>
          </a:prstGeom>
          <a:ln w="38100">
            <a:solidFill>
              <a:srgbClr val="7C6E6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34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 y="0"/>
            <a:ext cx="12189970" cy="685800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 y="-1"/>
            <a:ext cx="12190985" cy="6858571"/>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4" y="-1"/>
            <a:ext cx="12190986" cy="6858571"/>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 y="0"/>
            <a:ext cx="12190984" cy="6858570"/>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5" y="0"/>
            <a:ext cx="12189970" cy="6858000"/>
          </a:xfrm>
          <a:prstGeom prst="rect">
            <a:avLst/>
          </a:prstGeom>
        </p:spPr>
      </p:pic>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5" y="0"/>
            <a:ext cx="12189970" cy="6858000"/>
          </a:xfrm>
          <a:prstGeom prst="rect">
            <a:avLst/>
          </a:prstGeom>
        </p:spPr>
      </p:pic>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4" y="-1"/>
            <a:ext cx="12190985" cy="6858571"/>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5" y="0"/>
            <a:ext cx="12189970" cy="6858000"/>
          </a:xfrm>
          <a:prstGeom prst="rect">
            <a:avLst/>
          </a:prstGeom>
        </p:spPr>
      </p:pic>
    </p:spTree>
    <p:extLst>
      <p:ext uri="{BB962C8B-B14F-4D97-AF65-F5344CB8AC3E}">
        <p14:creationId xmlns:p14="http://schemas.microsoft.com/office/powerpoint/2010/main" val="13672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EA1F8-8B13-4F5D-8FB1-8B6418A593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105056"/>
            <a:ext cx="4222296" cy="5464148"/>
          </a:xfrm>
          <a:prstGeom prst="rect">
            <a:avLst/>
          </a:prstGeom>
          <a:ln>
            <a:solidFill>
              <a:schemeClr val="bg2">
                <a:lumMod val="90000"/>
              </a:schemeClr>
            </a:solidFill>
          </a:ln>
        </p:spPr>
      </p:pic>
      <p:pic>
        <p:nvPicPr>
          <p:cNvPr id="9" name="Picture 8">
            <a:extLst>
              <a:ext uri="{FF2B5EF4-FFF2-40B4-BE49-F238E27FC236}">
                <a16:creationId xmlns:a16="http://schemas.microsoft.com/office/drawing/2014/main" id="{37A2CD47-C65B-4086-BDBC-AEF7370D94F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511084" y="1105056"/>
            <a:ext cx="4234302" cy="5464148"/>
          </a:xfrm>
          <a:prstGeom prst="rect">
            <a:avLst/>
          </a:prstGeom>
          <a:ln>
            <a:solidFill>
              <a:schemeClr val="bg2">
                <a:lumMod val="90000"/>
              </a:schemeClr>
            </a:solidFill>
          </a:ln>
        </p:spPr>
      </p:pic>
      <p:sp>
        <p:nvSpPr>
          <p:cNvPr id="10" name="Rectangle 9">
            <a:extLst>
              <a:ext uri="{FF2B5EF4-FFF2-40B4-BE49-F238E27FC236}">
                <a16:creationId xmlns:a16="http://schemas.microsoft.com/office/drawing/2014/main" id="{7C27198C-DEC3-4AA4-A0A9-32533CB769B9}"/>
              </a:ext>
            </a:extLst>
          </p:cNvPr>
          <p:cNvSpPr/>
          <p:nvPr/>
        </p:nvSpPr>
        <p:spPr>
          <a:xfrm>
            <a:off x="503982" y="162387"/>
            <a:ext cx="11088504" cy="707886"/>
          </a:xfrm>
          <a:prstGeom prst="rect">
            <a:avLst/>
          </a:prstGeom>
        </p:spPr>
        <p:txBody>
          <a:bodyPr wrap="square">
            <a:spAutoFit/>
          </a:bodyPr>
          <a:lstStyle/>
          <a:p>
            <a:pPr defTabSz="911839">
              <a:defRPr/>
            </a:pPr>
            <a:r>
              <a:rPr lang="en-CA" sz="4000" b="1" dirty="0">
                <a:solidFill>
                  <a:srgbClr val="7B6E66"/>
                </a:solidFill>
                <a:latin typeface="Calibri" panose="020F0502020204030204" pitchFamily="34" charset="0"/>
                <a:ea typeface="Cambria Math" panose="02040503050406030204" pitchFamily="18" charset="0"/>
              </a:rPr>
              <a:t>MDI Reports &amp; Companion Guide</a:t>
            </a:r>
          </a:p>
        </p:txBody>
      </p:sp>
    </p:spTree>
    <p:extLst>
      <p:ext uri="{BB962C8B-B14F-4D97-AF65-F5344CB8AC3E}">
        <p14:creationId xmlns:p14="http://schemas.microsoft.com/office/powerpoint/2010/main" val="23635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Teen pic"/>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0845" y="-938"/>
            <a:ext cx="3113596" cy="6864726"/>
          </a:xfrm>
          <a:prstGeom prst="rect">
            <a:avLst/>
          </a:prstGeom>
        </p:spPr>
      </p:pic>
      <p:pic>
        <p:nvPicPr>
          <p:cNvPr id="16" name="Middle Pic"/>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055737" y="-14567"/>
            <a:ext cx="3065930" cy="6887134"/>
          </a:xfrm>
          <a:prstGeom prst="rect">
            <a:avLst/>
          </a:prstGeom>
        </p:spPr>
      </p:pic>
      <p:pic>
        <p:nvPicPr>
          <p:cNvPr id="17" name="Birth Pic"/>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873" y="-14568"/>
            <a:ext cx="3060000" cy="6887135"/>
          </a:xfrm>
          <a:prstGeom prst="rect">
            <a:avLst/>
          </a:prstGeom>
        </p:spPr>
      </p:pic>
      <p:pic>
        <p:nvPicPr>
          <p:cNvPr id="14" name="EC Pic"/>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32567" y="-32492"/>
            <a:ext cx="3032567" cy="6902068"/>
          </a:xfrm>
          <a:prstGeom prst="rect">
            <a:avLst/>
          </a:prstGeom>
        </p:spPr>
      </p:pic>
      <p:sp>
        <p:nvSpPr>
          <p:cNvPr id="2" name="Rectangle 1"/>
          <p:cNvSpPr/>
          <p:nvPr/>
        </p:nvSpPr>
        <p:spPr>
          <a:xfrm>
            <a:off x="-16874" y="4468091"/>
            <a:ext cx="12251315" cy="2411880"/>
          </a:xfrm>
          <a:prstGeom prst="rect">
            <a:avLst/>
          </a:prstGeom>
          <a:solidFill>
            <a:srgbClr val="7B6E6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dol text"/>
          <p:cNvSpPr txBox="1"/>
          <p:nvPr/>
        </p:nvSpPr>
        <p:spPr>
          <a:xfrm>
            <a:off x="9137123" y="5633481"/>
            <a:ext cx="3049313" cy="584509"/>
          </a:xfrm>
          <a:prstGeom prst="rect">
            <a:avLst/>
          </a:prstGeom>
          <a:noFill/>
        </p:spPr>
        <p:txBody>
          <a:bodyPr wrap="square" lIns="91172" tIns="45588" rIns="91172" bIns="45588" rtlCol="0">
            <a:spAutoFit/>
          </a:bodyPr>
          <a:lstStyle/>
          <a:p>
            <a:pPr algn="ctr"/>
            <a:r>
              <a:rPr lang="en-US" sz="3200" dirty="0">
                <a:solidFill>
                  <a:schemeClr val="bg1"/>
                </a:solidFill>
                <a:latin typeface="Calibri" panose="020F0502020204030204" pitchFamily="34" charset="0"/>
                <a:cs typeface="Corbel"/>
              </a:rPr>
              <a:t>Adolescence</a:t>
            </a:r>
          </a:p>
        </p:txBody>
      </p:sp>
      <p:sp>
        <p:nvSpPr>
          <p:cNvPr id="6" name="Middle text"/>
          <p:cNvSpPr txBox="1"/>
          <p:nvPr/>
        </p:nvSpPr>
        <p:spPr>
          <a:xfrm>
            <a:off x="6055167" y="5595818"/>
            <a:ext cx="3070978" cy="1076951"/>
          </a:xfrm>
          <a:prstGeom prst="rect">
            <a:avLst/>
          </a:prstGeom>
          <a:noFill/>
        </p:spPr>
        <p:txBody>
          <a:bodyPr wrap="square" lIns="91172" tIns="45588" rIns="91172" bIns="45588" rtlCol="0">
            <a:spAutoFit/>
          </a:bodyPr>
          <a:lstStyle/>
          <a:p>
            <a:pPr algn="ctr"/>
            <a:r>
              <a:rPr lang="en-US" sz="3200" dirty="0">
                <a:solidFill>
                  <a:prstClr val="white"/>
                </a:solidFill>
                <a:latin typeface="Calibri" panose="020F0502020204030204" pitchFamily="34" charset="0"/>
                <a:cs typeface="Corbel"/>
              </a:rPr>
              <a:t>Middle</a:t>
            </a:r>
          </a:p>
          <a:p>
            <a:pPr algn="ctr"/>
            <a:r>
              <a:rPr lang="en-US" sz="3200" dirty="0">
                <a:solidFill>
                  <a:prstClr val="white"/>
                </a:solidFill>
                <a:latin typeface="Calibri" panose="020F0502020204030204" pitchFamily="34" charset="0"/>
                <a:cs typeface="Corbel"/>
              </a:rPr>
              <a:t>Childhood</a:t>
            </a:r>
          </a:p>
        </p:txBody>
      </p:sp>
      <p:sp>
        <p:nvSpPr>
          <p:cNvPr id="5" name="Early text"/>
          <p:cNvSpPr txBox="1"/>
          <p:nvPr/>
        </p:nvSpPr>
        <p:spPr>
          <a:xfrm>
            <a:off x="3033877" y="5534263"/>
            <a:ext cx="3021289" cy="1200062"/>
          </a:xfrm>
          <a:prstGeom prst="rect">
            <a:avLst/>
          </a:prstGeom>
          <a:noFill/>
        </p:spPr>
        <p:txBody>
          <a:bodyPr wrap="square" lIns="91172" tIns="45588" rIns="91172" bIns="45588" rtlCol="0">
            <a:spAutoFit/>
          </a:bodyPr>
          <a:lstStyle/>
          <a:p>
            <a:pPr algn="ctr"/>
            <a:r>
              <a:rPr lang="en-US" sz="3600" dirty="0">
                <a:solidFill>
                  <a:schemeClr val="bg1"/>
                </a:solidFill>
                <a:latin typeface="Calibri" panose="020F0502020204030204" pitchFamily="34" charset="0"/>
                <a:cs typeface="Corbel"/>
              </a:rPr>
              <a:t>Early</a:t>
            </a:r>
          </a:p>
          <a:p>
            <a:pPr algn="ctr"/>
            <a:r>
              <a:rPr lang="en-US" sz="3600" dirty="0">
                <a:solidFill>
                  <a:schemeClr val="bg1"/>
                </a:solidFill>
                <a:latin typeface="Calibri" panose="020F0502020204030204" pitchFamily="34" charset="0"/>
                <a:cs typeface="Corbel"/>
              </a:rPr>
              <a:t>Childhood</a:t>
            </a:r>
          </a:p>
        </p:txBody>
      </p:sp>
      <p:sp>
        <p:nvSpPr>
          <p:cNvPr id="4" name="Birth text"/>
          <p:cNvSpPr txBox="1"/>
          <p:nvPr/>
        </p:nvSpPr>
        <p:spPr>
          <a:xfrm>
            <a:off x="-12973" y="5534263"/>
            <a:ext cx="3046851" cy="646064"/>
          </a:xfrm>
          <a:prstGeom prst="rect">
            <a:avLst/>
          </a:prstGeom>
          <a:noFill/>
        </p:spPr>
        <p:txBody>
          <a:bodyPr wrap="square" lIns="91172" tIns="45588" rIns="91172" bIns="45588" rtlCol="0">
            <a:spAutoFit/>
          </a:bodyPr>
          <a:lstStyle/>
          <a:p>
            <a:pPr algn="ctr"/>
            <a:r>
              <a:rPr lang="en-US" sz="3600" dirty="0">
                <a:solidFill>
                  <a:schemeClr val="bg1"/>
                </a:solidFill>
                <a:latin typeface="Calibri" panose="020F0502020204030204" pitchFamily="34" charset="0"/>
                <a:cs typeface="Corbel"/>
              </a:rPr>
              <a:t>Birth</a:t>
            </a:r>
          </a:p>
        </p:txBody>
      </p:sp>
      <p:sp>
        <p:nvSpPr>
          <p:cNvPr id="18" name="Adolescence Mask"/>
          <p:cNvSpPr/>
          <p:nvPr/>
        </p:nvSpPr>
        <p:spPr>
          <a:xfrm>
            <a:off x="9120845" y="-18016"/>
            <a:ext cx="3122473" cy="6897987"/>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172" tIns="45588" rIns="91172" bIns="45588" rtlCol="0" anchor="ctr"/>
          <a:lstStyle/>
          <a:p>
            <a:pPr algn="ctr"/>
            <a:endParaRPr lang="en-US" sz="1300">
              <a:solidFill>
                <a:prstClr val="white"/>
              </a:solidFill>
              <a:latin typeface="Calibri"/>
            </a:endParaRPr>
          </a:p>
        </p:txBody>
      </p:sp>
      <p:sp>
        <p:nvSpPr>
          <p:cNvPr id="9" name="Early Mask"/>
          <p:cNvSpPr/>
          <p:nvPr/>
        </p:nvSpPr>
        <p:spPr>
          <a:xfrm>
            <a:off x="3042755" y="-29953"/>
            <a:ext cx="3030246" cy="6905514"/>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172" tIns="45588" rIns="91172" bIns="45588" rtlCol="0" anchor="ctr"/>
          <a:lstStyle/>
          <a:p>
            <a:pPr algn="ctr"/>
            <a:endParaRPr lang="en-US" sz="1300">
              <a:solidFill>
                <a:prstClr val="white"/>
              </a:solidFill>
              <a:latin typeface="Calibri"/>
            </a:endParaRPr>
          </a:p>
        </p:txBody>
      </p:sp>
      <p:sp>
        <p:nvSpPr>
          <p:cNvPr id="11" name="Birth Mask"/>
          <p:cNvSpPr/>
          <p:nvPr/>
        </p:nvSpPr>
        <p:spPr>
          <a:xfrm>
            <a:off x="-16874" y="-16064"/>
            <a:ext cx="3066319" cy="6887136"/>
          </a:xfrm>
          <a:prstGeom prst="rect">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lIns="91172" tIns="45588" rIns="91172" bIns="45588" rtlCol="0" anchor="ctr"/>
          <a:lstStyle/>
          <a:p>
            <a:pPr algn="ctr"/>
            <a:endParaRPr lang="en-US" sz="1300" dirty="0">
              <a:solidFill>
                <a:prstClr val="white"/>
              </a:solidFill>
              <a:latin typeface="Calibri"/>
            </a:endParaRPr>
          </a:p>
        </p:txBody>
      </p:sp>
      <p:sp>
        <p:nvSpPr>
          <p:cNvPr id="19" name="Arrow"/>
          <p:cNvSpPr/>
          <p:nvPr/>
        </p:nvSpPr>
        <p:spPr>
          <a:xfrm>
            <a:off x="-11019" y="4321629"/>
            <a:ext cx="12204000" cy="1071397"/>
          </a:xfrm>
          <a:prstGeom prst="rightArrow">
            <a:avLst>
              <a:gd name="adj1" fmla="val 73529"/>
              <a:gd name="adj2" fmla="val 36764"/>
            </a:avLst>
          </a:prstGeom>
          <a:solidFill>
            <a:srgbClr val="E07B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172" tIns="45588" rIns="91172" bIns="45588" rtlCol="0" anchor="ctr"/>
          <a:lstStyle/>
          <a:p>
            <a:pPr algn="ctr"/>
            <a:endParaRPr lang="en-US" sz="1300">
              <a:solidFill>
                <a:prstClr val="white"/>
              </a:solidFill>
              <a:latin typeface="Calibri"/>
            </a:endParaRPr>
          </a:p>
        </p:txBody>
      </p:sp>
      <p:sp>
        <p:nvSpPr>
          <p:cNvPr id="20" name="Title Box"/>
          <p:cNvSpPr txBox="1">
            <a:spLocks noChangeArrowheads="1"/>
          </p:cNvSpPr>
          <p:nvPr/>
        </p:nvSpPr>
        <p:spPr>
          <a:xfrm>
            <a:off x="2023493" y="4580886"/>
            <a:ext cx="8063345" cy="525264"/>
          </a:xfrm>
          <a:prstGeom prst="rect">
            <a:avLst/>
          </a:prstGeom>
          <a:noFill/>
          <a:ln>
            <a:noFill/>
          </a:ln>
          <a:effectLst>
            <a:innerShdw blurRad="63500" dist="50800" dir="16200000">
              <a:prstClr val="black">
                <a:alpha val="50000"/>
              </a:prstClr>
            </a:innerShdw>
          </a:effectLst>
        </p:spPr>
        <p:txBody>
          <a:bodyPr lIns="91172" tIns="45588" rIns="72063" bIns="4558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prstClr val="white"/>
                </a:solidFill>
                <a:latin typeface="Calibri" panose="020F0502020204030204" pitchFamily="34" charset="0"/>
                <a:cs typeface="Corbel"/>
              </a:rPr>
              <a:t>TIMELINE OF DEVELOPMENT</a:t>
            </a:r>
            <a:endParaRPr lang="en-US" sz="3000" b="1" dirty="0">
              <a:solidFill>
                <a:prstClr val="white"/>
              </a:solidFill>
              <a:latin typeface="Calibri" panose="020F0502020204030204" pitchFamily="34" charset="0"/>
              <a:ea typeface="ヒラギノ明朝 ProN W6" charset="-128"/>
              <a:cs typeface="Corbel"/>
            </a:endParaRPr>
          </a:p>
        </p:txBody>
      </p:sp>
    </p:spTree>
    <p:extLst>
      <p:ext uri="{BB962C8B-B14F-4D97-AF65-F5344CB8AC3E}">
        <p14:creationId xmlns:p14="http://schemas.microsoft.com/office/powerpoint/2010/main" val="376899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4000"/>
                                        <p:tgtEl>
                                          <p:spTgt spid="1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4000"/>
                            </p:stCondLst>
                            <p:childTnLst>
                              <p:par>
                                <p:cTn id="24" presetID="10"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P spid="4" grpId="0"/>
      <p:bldP spid="18" grpId="0" animBg="1"/>
      <p:bldP spid="9" grpId="0" animBg="1"/>
      <p:bldP spid="11" grpId="0" animBg="1"/>
      <p:bldP spid="19"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B880E6-51EF-436E-9F88-51305175316B}"/>
              </a:ext>
            </a:extLst>
          </p:cNvPr>
          <p:cNvSpPr/>
          <p:nvPr/>
        </p:nvSpPr>
        <p:spPr>
          <a:xfrm>
            <a:off x="503982" y="162387"/>
            <a:ext cx="11088504" cy="707886"/>
          </a:xfrm>
          <a:prstGeom prst="rect">
            <a:avLst/>
          </a:prstGeom>
        </p:spPr>
        <p:txBody>
          <a:bodyPr wrap="square">
            <a:spAutoFit/>
          </a:bodyPr>
          <a:lstStyle/>
          <a:p>
            <a:pPr defTabSz="911839">
              <a:defRPr/>
            </a:pPr>
            <a:r>
              <a:rPr lang="en-CA" sz="4000" b="1" dirty="0">
                <a:solidFill>
                  <a:srgbClr val="7B6E66"/>
                </a:solidFill>
                <a:latin typeface="Calibri" panose="020F0502020204030204" pitchFamily="34" charset="0"/>
                <a:ea typeface="Cambria Math" panose="02040503050406030204" pitchFamily="18" charset="0"/>
              </a:rPr>
              <a:t>MDI Dashboard &amp; Technical Guide</a:t>
            </a:r>
          </a:p>
        </p:txBody>
      </p:sp>
      <p:pic>
        <p:nvPicPr>
          <p:cNvPr id="13" name="Picture 12">
            <a:extLst>
              <a:ext uri="{FF2B5EF4-FFF2-40B4-BE49-F238E27FC236}">
                <a16:creationId xmlns:a16="http://schemas.microsoft.com/office/drawing/2014/main" id="{EA047C7F-7BA0-48D7-ACD1-70C612D80B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5346" y="998759"/>
            <a:ext cx="6918794" cy="5142660"/>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C93EF557-46C9-4CB5-B01D-4D9D758E68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528201"/>
            <a:ext cx="5592018" cy="4942182"/>
          </a:xfrm>
          <a:prstGeom prst="rect">
            <a:avLst/>
          </a:prstGeom>
          <a:ln>
            <a:solidFill>
              <a:schemeClr val="bg1">
                <a:lumMod val="85000"/>
              </a:schemeClr>
            </a:solidFill>
          </a:ln>
          <a:effectLst>
            <a:outerShdw blurRad="50800" dist="38100" dir="8100000" algn="tr" rotWithShape="0">
              <a:prstClr val="black">
                <a:alpha val="10000"/>
              </a:prstClr>
            </a:outerShdw>
          </a:effectLst>
        </p:spPr>
      </p:pic>
    </p:spTree>
    <p:extLst>
      <p:ext uri="{BB962C8B-B14F-4D97-AF65-F5344CB8AC3E}">
        <p14:creationId xmlns:p14="http://schemas.microsoft.com/office/powerpoint/2010/main" val="1678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41493-37B8-4AB6-B0A2-5B0CFFC8C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976" y="5939256"/>
            <a:ext cx="1562292" cy="640805"/>
          </a:xfrm>
          <a:prstGeom prst="rect">
            <a:avLst/>
          </a:prstGeom>
        </p:spPr>
      </p:pic>
    </p:spTree>
    <p:extLst>
      <p:ext uri="{BB962C8B-B14F-4D97-AF65-F5344CB8AC3E}">
        <p14:creationId xmlns:p14="http://schemas.microsoft.com/office/powerpoint/2010/main" val="39041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AB030-325C-4F10-A883-CDBE4976D1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976" y="5939256"/>
            <a:ext cx="1562292" cy="640805"/>
          </a:xfrm>
          <a:prstGeom prst="rect">
            <a:avLst/>
          </a:prstGeom>
        </p:spPr>
      </p:pic>
    </p:spTree>
    <p:extLst>
      <p:ext uri="{BB962C8B-B14F-4D97-AF65-F5344CB8AC3E}">
        <p14:creationId xmlns:p14="http://schemas.microsoft.com/office/powerpoint/2010/main" val="16474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4D50827-B8BB-4273-925D-64750A1982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852" y="354001"/>
            <a:ext cx="1562292" cy="640805"/>
          </a:xfrm>
          <a:prstGeom prst="rect">
            <a:avLst/>
          </a:prstGeom>
        </p:spPr>
      </p:pic>
    </p:spTree>
    <p:extLst>
      <p:ext uri="{BB962C8B-B14F-4D97-AF65-F5344CB8AC3E}">
        <p14:creationId xmlns:p14="http://schemas.microsoft.com/office/powerpoint/2010/main" val="37582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C24A9-DE5F-4A37-9635-C66597F8A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852" y="354001"/>
            <a:ext cx="1562292" cy="640805"/>
          </a:xfrm>
          <a:prstGeom prst="rect">
            <a:avLst/>
          </a:prstGeom>
        </p:spPr>
      </p:pic>
    </p:spTree>
    <p:extLst>
      <p:ext uri="{BB962C8B-B14F-4D97-AF65-F5344CB8AC3E}">
        <p14:creationId xmlns:p14="http://schemas.microsoft.com/office/powerpoint/2010/main" val="14122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EB416B3-8256-4481-93C1-A84F7ED5B355}"/>
              </a:ext>
            </a:extLst>
          </p:cNvPr>
          <p:cNvGrpSpPr/>
          <p:nvPr/>
        </p:nvGrpSpPr>
        <p:grpSpPr>
          <a:xfrm>
            <a:off x="444844" y="-86499"/>
            <a:ext cx="1157629" cy="1827777"/>
            <a:chOff x="444844" y="-86499"/>
            <a:chExt cx="1157629" cy="1827777"/>
          </a:xfrm>
        </p:grpSpPr>
        <p:sp>
          <p:nvSpPr>
            <p:cNvPr id="6" name="Rectangle 5">
              <a:extLst>
                <a:ext uri="{FF2B5EF4-FFF2-40B4-BE49-F238E27FC236}">
                  <a16:creationId xmlns:a16="http://schemas.microsoft.com/office/drawing/2014/main" id="{5BE73027-6942-4FAA-87FC-6F9C682CAA45}"/>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A59FD5E-C11C-46A9-86CA-5CF510D13D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2" name="TextBox 1">
              <a:extLst>
                <a:ext uri="{FF2B5EF4-FFF2-40B4-BE49-F238E27FC236}">
                  <a16:creationId xmlns:a16="http://schemas.microsoft.com/office/drawing/2014/main" id="{90FB7FFD-25C5-49D2-B58F-50DAEC612432}"/>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17238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8999B9-1203-418B-8D50-DEAB12122A72}"/>
              </a:ext>
            </a:extLst>
          </p:cNvPr>
          <p:cNvGrpSpPr/>
          <p:nvPr/>
        </p:nvGrpSpPr>
        <p:grpSpPr>
          <a:xfrm>
            <a:off x="444844" y="-86499"/>
            <a:ext cx="1157629" cy="1827777"/>
            <a:chOff x="444844" y="-86499"/>
            <a:chExt cx="1157629" cy="1827777"/>
          </a:xfrm>
        </p:grpSpPr>
        <p:sp>
          <p:nvSpPr>
            <p:cNvPr id="6" name="Rectangle 5">
              <a:extLst>
                <a:ext uri="{FF2B5EF4-FFF2-40B4-BE49-F238E27FC236}">
                  <a16:creationId xmlns:a16="http://schemas.microsoft.com/office/drawing/2014/main" id="{61A1D15E-0600-4327-ADAB-0EB0275196EB}"/>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D0F7C70-1529-41B5-BC8B-5762FEF49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6C411B97-343A-46D7-BB5B-B406836072F1}"/>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5</a:t>
              </a:r>
              <a:endParaRPr lang="en-US" sz="8000" b="1" dirty="0">
                <a:solidFill>
                  <a:schemeClr val="bg1"/>
                </a:solidFill>
              </a:endParaRPr>
            </a:p>
          </p:txBody>
        </p:sp>
      </p:grpSp>
    </p:spTree>
    <p:extLst>
      <p:ext uri="{BB962C8B-B14F-4D97-AF65-F5344CB8AC3E}">
        <p14:creationId xmlns:p14="http://schemas.microsoft.com/office/powerpoint/2010/main" val="38944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9880" y="48230"/>
            <a:ext cx="1146147" cy="1323439"/>
          </a:xfrm>
          <a:prstGeom prst="rect">
            <a:avLst/>
          </a:prstGeom>
          <a:noFill/>
          <a:ln>
            <a:noFill/>
          </a:ln>
        </p:spPr>
        <p:txBody>
          <a:bodyPr wrap="square" rtlCol="0">
            <a:spAutoFit/>
          </a:bodyPr>
          <a:lstStyle/>
          <a:p>
            <a:pPr algn="ctr"/>
            <a:endParaRPr lang="en-US" sz="8000" b="1" dirty="0">
              <a:solidFill>
                <a:schemeClr val="bg1"/>
              </a:solidFill>
            </a:endParaRPr>
          </a:p>
        </p:txBody>
      </p:sp>
      <p:grpSp>
        <p:nvGrpSpPr>
          <p:cNvPr id="5" name="Group 4">
            <a:extLst>
              <a:ext uri="{FF2B5EF4-FFF2-40B4-BE49-F238E27FC236}">
                <a16:creationId xmlns:a16="http://schemas.microsoft.com/office/drawing/2014/main" id="{E2C36E03-8179-45CE-8D51-67C9E7FBAA13}"/>
              </a:ext>
            </a:extLst>
          </p:cNvPr>
          <p:cNvGrpSpPr/>
          <p:nvPr/>
        </p:nvGrpSpPr>
        <p:grpSpPr>
          <a:xfrm>
            <a:off x="444844" y="-86499"/>
            <a:ext cx="1157629" cy="1827777"/>
            <a:chOff x="444844" y="-86499"/>
            <a:chExt cx="1157629" cy="1827777"/>
          </a:xfrm>
        </p:grpSpPr>
        <p:sp>
          <p:nvSpPr>
            <p:cNvPr id="6" name="Rectangle 5">
              <a:extLst>
                <a:ext uri="{FF2B5EF4-FFF2-40B4-BE49-F238E27FC236}">
                  <a16:creationId xmlns:a16="http://schemas.microsoft.com/office/drawing/2014/main" id="{CD50FDF3-582F-4598-BE59-199FEFE09D38}"/>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968D2BF-4C95-4DDD-8A86-B8A608FFC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1" name="TextBox 10">
              <a:extLst>
                <a:ext uri="{FF2B5EF4-FFF2-40B4-BE49-F238E27FC236}">
                  <a16:creationId xmlns:a16="http://schemas.microsoft.com/office/drawing/2014/main" id="{A732F5E3-0505-463B-BCF5-6AB1B825B521}"/>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6</a:t>
              </a:r>
              <a:endParaRPr lang="en-US" sz="8000" b="1" dirty="0">
                <a:solidFill>
                  <a:schemeClr val="bg1"/>
                </a:solidFill>
              </a:endParaRPr>
            </a:p>
          </p:txBody>
        </p:sp>
      </p:grpSp>
    </p:spTree>
    <p:extLst>
      <p:ext uri="{BB962C8B-B14F-4D97-AF65-F5344CB8AC3E}">
        <p14:creationId xmlns:p14="http://schemas.microsoft.com/office/powerpoint/2010/main" val="4097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395D9C-FA04-4B2F-AA88-B7C2227EF890}"/>
              </a:ext>
            </a:extLst>
          </p:cNvPr>
          <p:cNvGrpSpPr/>
          <p:nvPr/>
        </p:nvGrpSpPr>
        <p:grpSpPr>
          <a:xfrm>
            <a:off x="444844" y="-86499"/>
            <a:ext cx="1157629" cy="1575936"/>
            <a:chOff x="444844" y="-86499"/>
            <a:chExt cx="1157629" cy="1575936"/>
          </a:xfrm>
        </p:grpSpPr>
        <p:pic>
          <p:nvPicPr>
            <p:cNvPr id="7" name="Picture 6">
              <a:extLst>
                <a:ext uri="{FF2B5EF4-FFF2-40B4-BE49-F238E27FC236}">
                  <a16:creationId xmlns:a16="http://schemas.microsoft.com/office/drawing/2014/main" id="{53E2860A-3696-4068-98FC-949930326B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D88EA3C4-9EDC-4C7A-99CC-EA4E35128D7D}"/>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grpSp>
        <p:nvGrpSpPr>
          <p:cNvPr id="9" name="Group 8">
            <a:extLst>
              <a:ext uri="{FF2B5EF4-FFF2-40B4-BE49-F238E27FC236}">
                <a16:creationId xmlns:a16="http://schemas.microsoft.com/office/drawing/2014/main" id="{D17DF9DF-F2EF-42AD-97C5-B32DA18CF3F5}"/>
              </a:ext>
            </a:extLst>
          </p:cNvPr>
          <p:cNvGrpSpPr/>
          <p:nvPr/>
        </p:nvGrpSpPr>
        <p:grpSpPr>
          <a:xfrm>
            <a:off x="444844" y="-86499"/>
            <a:ext cx="1157629" cy="1827777"/>
            <a:chOff x="444844" y="-86499"/>
            <a:chExt cx="1157629" cy="1827777"/>
          </a:xfrm>
        </p:grpSpPr>
        <p:sp>
          <p:nvSpPr>
            <p:cNvPr id="10" name="Rectangle 9">
              <a:extLst>
                <a:ext uri="{FF2B5EF4-FFF2-40B4-BE49-F238E27FC236}">
                  <a16:creationId xmlns:a16="http://schemas.microsoft.com/office/drawing/2014/main" id="{9709361C-9074-402F-8F59-1850BC0D1DB9}"/>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7E077A57-F23A-406B-8AAC-477D169C0A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5" name="TextBox 14">
              <a:extLst>
                <a:ext uri="{FF2B5EF4-FFF2-40B4-BE49-F238E27FC236}">
                  <a16:creationId xmlns:a16="http://schemas.microsoft.com/office/drawing/2014/main" id="{7DDF521A-D286-4A9A-A6D7-D6DD74ACCC8E}"/>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7</a:t>
              </a:r>
              <a:endParaRPr lang="en-US" sz="8000" b="1" dirty="0">
                <a:solidFill>
                  <a:schemeClr val="bg1"/>
                </a:solidFill>
              </a:endParaRPr>
            </a:p>
          </p:txBody>
        </p:sp>
      </p:grpSp>
    </p:spTree>
    <p:extLst>
      <p:ext uri="{BB962C8B-B14F-4D97-AF65-F5344CB8AC3E}">
        <p14:creationId xmlns:p14="http://schemas.microsoft.com/office/powerpoint/2010/main" val="178862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377EB2-933C-4558-8DB6-76B0901B2645}"/>
              </a:ext>
            </a:extLst>
          </p:cNvPr>
          <p:cNvGrpSpPr/>
          <p:nvPr/>
        </p:nvGrpSpPr>
        <p:grpSpPr>
          <a:xfrm>
            <a:off x="444844" y="-86499"/>
            <a:ext cx="1157629" cy="1827777"/>
            <a:chOff x="444844" y="-86499"/>
            <a:chExt cx="1157629" cy="1827777"/>
          </a:xfrm>
        </p:grpSpPr>
        <p:sp>
          <p:nvSpPr>
            <p:cNvPr id="6" name="Rectangle 5">
              <a:extLst>
                <a:ext uri="{FF2B5EF4-FFF2-40B4-BE49-F238E27FC236}">
                  <a16:creationId xmlns:a16="http://schemas.microsoft.com/office/drawing/2014/main" id="{BAB5C1E1-D11A-46AF-AC83-52FFC62FC392}"/>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B12B7C-A999-45BF-942B-170624437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A1B9E26F-FB34-4590-831A-710D02E9542F}"/>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8</a:t>
              </a:r>
              <a:endParaRPr lang="en-US" sz="8000" b="1" dirty="0">
                <a:solidFill>
                  <a:schemeClr val="bg1"/>
                </a:solidFill>
              </a:endParaRPr>
            </a:p>
          </p:txBody>
        </p:sp>
      </p:grpSp>
    </p:spTree>
    <p:extLst>
      <p:ext uri="{BB962C8B-B14F-4D97-AF65-F5344CB8AC3E}">
        <p14:creationId xmlns:p14="http://schemas.microsoft.com/office/powerpoint/2010/main" val="28217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9F0247-F054-8C48-F84F-9A161CBA498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109" y="0"/>
            <a:ext cx="12254109" cy="6959600"/>
          </a:xfrm>
          <a:prstGeom prst="rect">
            <a:avLst/>
          </a:prstGeom>
        </p:spPr>
      </p:pic>
      <p:grpSp>
        <p:nvGrpSpPr>
          <p:cNvPr id="2" name="Group 1">
            <a:extLst>
              <a:ext uri="{FF2B5EF4-FFF2-40B4-BE49-F238E27FC236}">
                <a16:creationId xmlns:a16="http://schemas.microsoft.com/office/drawing/2014/main" id="{9DE3D7FD-FCAC-4861-BC5E-D7753049FF5D}"/>
              </a:ext>
            </a:extLst>
          </p:cNvPr>
          <p:cNvGrpSpPr/>
          <p:nvPr/>
        </p:nvGrpSpPr>
        <p:grpSpPr>
          <a:xfrm>
            <a:off x="965200" y="4722191"/>
            <a:ext cx="11226800" cy="1511300"/>
            <a:chOff x="965200" y="4722191"/>
            <a:chExt cx="11226800" cy="1511300"/>
          </a:xfrm>
        </p:grpSpPr>
        <p:sp>
          <p:nvSpPr>
            <p:cNvPr id="10" name="Rectangle 9">
              <a:extLst>
                <a:ext uri="{FF2B5EF4-FFF2-40B4-BE49-F238E27FC236}">
                  <a16:creationId xmlns:a16="http://schemas.microsoft.com/office/drawing/2014/main" id="{AC8D4EA7-FC36-47DF-57D8-D42393E97E03}"/>
                </a:ext>
              </a:extLst>
            </p:cNvPr>
            <p:cNvSpPr/>
            <p:nvPr/>
          </p:nvSpPr>
          <p:spPr>
            <a:xfrm>
              <a:off x="965200" y="4722191"/>
              <a:ext cx="11226800" cy="1511300"/>
            </a:xfrm>
            <a:prstGeom prst="rect">
              <a:avLst/>
            </a:prstGeom>
            <a:solidFill>
              <a:srgbClr val="D77B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221C84D-7847-4CAE-8C70-4CB6432E94A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35100" y="5047092"/>
              <a:ext cx="2097980" cy="860527"/>
            </a:xfrm>
            <a:prstGeom prst="rect">
              <a:avLst/>
            </a:prstGeom>
          </p:spPr>
        </p:pic>
      </p:grpSp>
    </p:spTree>
    <p:extLst>
      <p:ext uri="{BB962C8B-B14F-4D97-AF65-F5344CB8AC3E}">
        <p14:creationId xmlns:p14="http://schemas.microsoft.com/office/powerpoint/2010/main" val="32828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FB745C-12D7-41E0-BCBE-5CF0E009A062}"/>
              </a:ext>
            </a:extLst>
          </p:cNvPr>
          <p:cNvGrpSpPr/>
          <p:nvPr/>
        </p:nvGrpSpPr>
        <p:grpSpPr>
          <a:xfrm>
            <a:off x="10589742" y="5030223"/>
            <a:ext cx="1157629" cy="1827777"/>
            <a:chOff x="444844" y="-86499"/>
            <a:chExt cx="1157629" cy="1827777"/>
          </a:xfrm>
        </p:grpSpPr>
        <p:sp>
          <p:nvSpPr>
            <p:cNvPr id="6" name="Rectangle 5">
              <a:extLst>
                <a:ext uri="{FF2B5EF4-FFF2-40B4-BE49-F238E27FC236}">
                  <a16:creationId xmlns:a16="http://schemas.microsoft.com/office/drawing/2014/main" id="{950CA601-BBD8-4852-9150-0C850FFE0BF5}"/>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ABC31D-8430-4526-AFE6-D5AEF6A1C0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AFC00C4C-91C7-4E6D-8F7A-08638E730AAC}"/>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14413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425DC6C-A32A-4D90-AA84-CC9245C2C08C}"/>
              </a:ext>
            </a:extLst>
          </p:cNvPr>
          <p:cNvGrpSpPr/>
          <p:nvPr/>
        </p:nvGrpSpPr>
        <p:grpSpPr>
          <a:xfrm>
            <a:off x="10589742" y="5030223"/>
            <a:ext cx="1157629" cy="1827777"/>
            <a:chOff x="444844" y="-86499"/>
            <a:chExt cx="1157629" cy="1827777"/>
          </a:xfrm>
        </p:grpSpPr>
        <p:sp>
          <p:nvSpPr>
            <p:cNvPr id="10" name="Rectangle 9">
              <a:extLst>
                <a:ext uri="{FF2B5EF4-FFF2-40B4-BE49-F238E27FC236}">
                  <a16:creationId xmlns:a16="http://schemas.microsoft.com/office/drawing/2014/main" id="{DFEF0174-3C67-4A0C-94A4-646630AADB9E}"/>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AA5A31B-A057-49B8-A9FD-150E441769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2" name="TextBox 11">
              <a:extLst>
                <a:ext uri="{FF2B5EF4-FFF2-40B4-BE49-F238E27FC236}">
                  <a16:creationId xmlns:a16="http://schemas.microsoft.com/office/drawing/2014/main" id="{D2D5D5F3-2FF3-4A63-AC25-191D77360705}"/>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5</a:t>
              </a:r>
              <a:endParaRPr lang="en-US" sz="8000" b="1" dirty="0">
                <a:solidFill>
                  <a:schemeClr val="bg1"/>
                </a:solidFill>
              </a:endParaRPr>
            </a:p>
          </p:txBody>
        </p:sp>
      </p:grpSp>
    </p:spTree>
    <p:extLst>
      <p:ext uri="{BB962C8B-B14F-4D97-AF65-F5344CB8AC3E}">
        <p14:creationId xmlns:p14="http://schemas.microsoft.com/office/powerpoint/2010/main" val="41931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C86A28-FE7B-44FD-A345-16FAF1DD8514}"/>
              </a:ext>
            </a:extLst>
          </p:cNvPr>
          <p:cNvGrpSpPr/>
          <p:nvPr/>
        </p:nvGrpSpPr>
        <p:grpSpPr>
          <a:xfrm>
            <a:off x="10589742" y="5030223"/>
            <a:ext cx="1157629" cy="1827777"/>
            <a:chOff x="444844" y="-86499"/>
            <a:chExt cx="1157629" cy="1827777"/>
          </a:xfrm>
        </p:grpSpPr>
        <p:sp>
          <p:nvSpPr>
            <p:cNvPr id="6" name="Rectangle 5">
              <a:extLst>
                <a:ext uri="{FF2B5EF4-FFF2-40B4-BE49-F238E27FC236}">
                  <a16:creationId xmlns:a16="http://schemas.microsoft.com/office/drawing/2014/main" id="{CC05D113-7DE0-4E79-BEF3-C3A29A5DF750}"/>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A5E2EF8-DBD6-4A2E-B8DF-63F4231103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18DFE847-1C42-4F27-96F3-96D1BA9D4E1F}"/>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6</a:t>
              </a:r>
              <a:endParaRPr lang="en-US" sz="8000" b="1" dirty="0">
                <a:solidFill>
                  <a:schemeClr val="bg1"/>
                </a:solidFill>
              </a:endParaRPr>
            </a:p>
          </p:txBody>
        </p:sp>
      </p:grpSp>
    </p:spTree>
    <p:extLst>
      <p:ext uri="{BB962C8B-B14F-4D97-AF65-F5344CB8AC3E}">
        <p14:creationId xmlns:p14="http://schemas.microsoft.com/office/powerpoint/2010/main" val="316882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D9AF78-83D9-431C-BDF7-08944762588E}"/>
              </a:ext>
            </a:extLst>
          </p:cNvPr>
          <p:cNvGrpSpPr/>
          <p:nvPr/>
        </p:nvGrpSpPr>
        <p:grpSpPr>
          <a:xfrm>
            <a:off x="10589742" y="5030223"/>
            <a:ext cx="1157629" cy="1827777"/>
            <a:chOff x="444844" y="-86499"/>
            <a:chExt cx="1157629" cy="1827777"/>
          </a:xfrm>
        </p:grpSpPr>
        <p:sp>
          <p:nvSpPr>
            <p:cNvPr id="6" name="Rectangle 5">
              <a:extLst>
                <a:ext uri="{FF2B5EF4-FFF2-40B4-BE49-F238E27FC236}">
                  <a16:creationId xmlns:a16="http://schemas.microsoft.com/office/drawing/2014/main" id="{B98FCE3E-6723-4866-828F-E06428283326}"/>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7719BE-868E-425B-8B7E-7976F51AC5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0A7BB174-2E85-4B6A-8C8B-6A1F475B6916}"/>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7</a:t>
              </a:r>
              <a:endParaRPr lang="en-US" sz="8000" b="1" dirty="0">
                <a:solidFill>
                  <a:schemeClr val="bg1"/>
                </a:solidFill>
              </a:endParaRPr>
            </a:p>
          </p:txBody>
        </p:sp>
      </p:grpSp>
    </p:spTree>
    <p:extLst>
      <p:ext uri="{BB962C8B-B14F-4D97-AF65-F5344CB8AC3E}">
        <p14:creationId xmlns:p14="http://schemas.microsoft.com/office/powerpoint/2010/main" val="41029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921C66B-3640-4717-BBA0-318C9EE20121}"/>
              </a:ext>
            </a:extLst>
          </p:cNvPr>
          <p:cNvGrpSpPr/>
          <p:nvPr/>
        </p:nvGrpSpPr>
        <p:grpSpPr>
          <a:xfrm>
            <a:off x="10589742" y="5030223"/>
            <a:ext cx="1157629" cy="1827777"/>
            <a:chOff x="444844" y="-86499"/>
            <a:chExt cx="1157629" cy="1827777"/>
          </a:xfrm>
        </p:grpSpPr>
        <p:sp>
          <p:nvSpPr>
            <p:cNvPr id="6" name="Rectangle 5">
              <a:extLst>
                <a:ext uri="{FF2B5EF4-FFF2-40B4-BE49-F238E27FC236}">
                  <a16:creationId xmlns:a16="http://schemas.microsoft.com/office/drawing/2014/main" id="{07494920-143E-4BE6-8B56-1B6CA2EC7ED1}"/>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96B5969-3E8A-4723-A4CB-B64A6528D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8" name="TextBox 7">
              <a:extLst>
                <a:ext uri="{FF2B5EF4-FFF2-40B4-BE49-F238E27FC236}">
                  <a16:creationId xmlns:a16="http://schemas.microsoft.com/office/drawing/2014/main" id="{F86C7A09-D4E1-4445-9E95-36EDCFE3A975}"/>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8</a:t>
              </a:r>
              <a:endParaRPr lang="en-US" sz="8000" b="1" dirty="0">
                <a:solidFill>
                  <a:schemeClr val="bg1"/>
                </a:solidFill>
              </a:endParaRPr>
            </a:p>
          </p:txBody>
        </p:sp>
      </p:grpSp>
    </p:spTree>
    <p:extLst>
      <p:ext uri="{BB962C8B-B14F-4D97-AF65-F5344CB8AC3E}">
        <p14:creationId xmlns:p14="http://schemas.microsoft.com/office/powerpoint/2010/main" val="32075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81278" y="343535"/>
            <a:ext cx="10605971" cy="830997"/>
          </a:xfrm>
          <a:prstGeom prst="rect">
            <a:avLst/>
          </a:prstGeom>
          <a:noFill/>
        </p:spPr>
        <p:txBody>
          <a:bodyPr wrap="square" rtlCol="0">
            <a:spAutoFit/>
          </a:bodyPr>
          <a:lstStyle/>
          <a:p>
            <a:r>
              <a:rPr lang="en-US" sz="4800" b="1" dirty="0">
                <a:solidFill>
                  <a:srgbClr val="7B6E66"/>
                </a:solidFill>
              </a:rPr>
              <a:t>Social &amp; Emotional Development</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844" y="174355"/>
            <a:ext cx="1261690" cy="1261690"/>
          </a:xfrm>
          <a:prstGeom prst="rect">
            <a:avLst/>
          </a:prstGeom>
        </p:spPr>
      </p:pic>
      <p:sp>
        <p:nvSpPr>
          <p:cNvPr id="20" name="TextBox 19"/>
          <p:cNvSpPr txBox="1"/>
          <p:nvPr/>
        </p:nvSpPr>
        <p:spPr>
          <a:xfrm>
            <a:off x="10588651" y="5156620"/>
            <a:ext cx="1146147" cy="1323439"/>
          </a:xfrm>
          <a:prstGeom prst="rect">
            <a:avLst/>
          </a:prstGeom>
          <a:noFill/>
          <a:ln>
            <a:noFill/>
          </a:ln>
        </p:spPr>
        <p:txBody>
          <a:bodyPr wrap="square" rtlCol="0">
            <a:spAutoFit/>
          </a:bodyPr>
          <a:lstStyle/>
          <a:p>
            <a:pPr algn="ctr"/>
            <a:r>
              <a:rPr lang="en-US" sz="8000" b="1" dirty="0">
                <a:solidFill>
                  <a:schemeClr val="bg1"/>
                </a:solidFill>
              </a:rPr>
              <a:t>4</a:t>
            </a:r>
          </a:p>
        </p:txBody>
      </p:sp>
      <p:grpSp>
        <p:nvGrpSpPr>
          <p:cNvPr id="6" name="Group 5">
            <a:extLst>
              <a:ext uri="{FF2B5EF4-FFF2-40B4-BE49-F238E27FC236}">
                <a16:creationId xmlns:a16="http://schemas.microsoft.com/office/drawing/2014/main" id="{B55D996B-61AD-4996-9E7A-202DF660116F}"/>
              </a:ext>
            </a:extLst>
          </p:cNvPr>
          <p:cNvGrpSpPr/>
          <p:nvPr/>
        </p:nvGrpSpPr>
        <p:grpSpPr>
          <a:xfrm>
            <a:off x="10589742" y="5030223"/>
            <a:ext cx="1157629" cy="1827777"/>
            <a:chOff x="444844" y="-86499"/>
            <a:chExt cx="1157629" cy="1827777"/>
          </a:xfrm>
        </p:grpSpPr>
        <p:sp>
          <p:nvSpPr>
            <p:cNvPr id="7" name="Rectangle 6">
              <a:extLst>
                <a:ext uri="{FF2B5EF4-FFF2-40B4-BE49-F238E27FC236}">
                  <a16:creationId xmlns:a16="http://schemas.microsoft.com/office/drawing/2014/main" id="{8151CBCF-0C3D-4ACD-8F62-25EC6868E5B8}"/>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7E1A83B-3CD3-4557-8BB3-21B11A0D9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9" name="TextBox 8">
              <a:extLst>
                <a:ext uri="{FF2B5EF4-FFF2-40B4-BE49-F238E27FC236}">
                  <a16:creationId xmlns:a16="http://schemas.microsoft.com/office/drawing/2014/main" id="{40BE99B1-2018-4FDA-8E35-112D7D84EDAD}"/>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37530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771" y="176373"/>
            <a:ext cx="1261690" cy="1259672"/>
          </a:xfrm>
          <a:prstGeom prst="rect">
            <a:avLst/>
          </a:prstGeom>
        </p:spPr>
      </p:pic>
      <p:sp>
        <p:nvSpPr>
          <p:cNvPr id="19" name="TextBox 18"/>
          <p:cNvSpPr txBox="1"/>
          <p:nvPr/>
        </p:nvSpPr>
        <p:spPr>
          <a:xfrm>
            <a:off x="1681278" y="343535"/>
            <a:ext cx="10605971" cy="830997"/>
          </a:xfrm>
          <a:prstGeom prst="rect">
            <a:avLst/>
          </a:prstGeom>
          <a:noFill/>
        </p:spPr>
        <p:txBody>
          <a:bodyPr wrap="square" rtlCol="0">
            <a:spAutoFit/>
          </a:bodyPr>
          <a:lstStyle/>
          <a:p>
            <a:r>
              <a:rPr lang="en-US" sz="4800" b="1" dirty="0">
                <a:solidFill>
                  <a:srgbClr val="7B6E66"/>
                </a:solidFill>
              </a:rPr>
              <a:t>Physical Health &amp; Well-Being</a:t>
            </a:r>
          </a:p>
        </p:txBody>
      </p:sp>
      <p:grpSp>
        <p:nvGrpSpPr>
          <p:cNvPr id="7" name="Group 6">
            <a:extLst>
              <a:ext uri="{FF2B5EF4-FFF2-40B4-BE49-F238E27FC236}">
                <a16:creationId xmlns:a16="http://schemas.microsoft.com/office/drawing/2014/main" id="{57FB0596-AE83-498F-8E5A-A018A031FFF3}"/>
              </a:ext>
            </a:extLst>
          </p:cNvPr>
          <p:cNvGrpSpPr/>
          <p:nvPr/>
        </p:nvGrpSpPr>
        <p:grpSpPr>
          <a:xfrm>
            <a:off x="10589742" y="5030223"/>
            <a:ext cx="1157629" cy="1827777"/>
            <a:chOff x="444844" y="-86499"/>
            <a:chExt cx="1157629" cy="1827777"/>
          </a:xfrm>
        </p:grpSpPr>
        <p:sp>
          <p:nvSpPr>
            <p:cNvPr id="8" name="Rectangle 7">
              <a:extLst>
                <a:ext uri="{FF2B5EF4-FFF2-40B4-BE49-F238E27FC236}">
                  <a16:creationId xmlns:a16="http://schemas.microsoft.com/office/drawing/2014/main" id="{04611D0C-2451-43AC-92B8-C9D00CDADB61}"/>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92B5377-F39C-4D81-A011-6507332B7C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0" name="TextBox 9">
              <a:extLst>
                <a:ext uri="{FF2B5EF4-FFF2-40B4-BE49-F238E27FC236}">
                  <a16:creationId xmlns:a16="http://schemas.microsoft.com/office/drawing/2014/main" id="{0232EB60-D966-4355-BD4F-3DAD1194B329}"/>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200575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921" y="94499"/>
            <a:ext cx="1269540" cy="1267512"/>
          </a:xfrm>
          <a:prstGeom prst="rect">
            <a:avLst/>
          </a:prstGeom>
        </p:spPr>
      </p:pic>
      <p:sp>
        <p:nvSpPr>
          <p:cNvPr id="19" name="TextBox 18"/>
          <p:cNvSpPr txBox="1"/>
          <p:nvPr/>
        </p:nvSpPr>
        <p:spPr>
          <a:xfrm>
            <a:off x="1681278" y="343535"/>
            <a:ext cx="10605971" cy="830997"/>
          </a:xfrm>
          <a:prstGeom prst="rect">
            <a:avLst/>
          </a:prstGeom>
          <a:noFill/>
        </p:spPr>
        <p:txBody>
          <a:bodyPr wrap="square" rtlCol="0">
            <a:spAutoFit/>
          </a:bodyPr>
          <a:lstStyle/>
          <a:p>
            <a:r>
              <a:rPr lang="en-US" sz="4800" b="1" dirty="0">
                <a:solidFill>
                  <a:srgbClr val="7B6E66"/>
                </a:solidFill>
              </a:rPr>
              <a:t>Connectedness</a:t>
            </a:r>
          </a:p>
        </p:txBody>
      </p:sp>
      <p:grpSp>
        <p:nvGrpSpPr>
          <p:cNvPr id="7" name="Group 6">
            <a:extLst>
              <a:ext uri="{FF2B5EF4-FFF2-40B4-BE49-F238E27FC236}">
                <a16:creationId xmlns:a16="http://schemas.microsoft.com/office/drawing/2014/main" id="{8206C353-35A4-49E5-97A0-932220A3E219}"/>
              </a:ext>
            </a:extLst>
          </p:cNvPr>
          <p:cNvGrpSpPr/>
          <p:nvPr/>
        </p:nvGrpSpPr>
        <p:grpSpPr>
          <a:xfrm>
            <a:off x="10589742" y="5030223"/>
            <a:ext cx="1157629" cy="1827777"/>
            <a:chOff x="444844" y="-86499"/>
            <a:chExt cx="1157629" cy="1827777"/>
          </a:xfrm>
        </p:grpSpPr>
        <p:sp>
          <p:nvSpPr>
            <p:cNvPr id="8" name="Rectangle 7">
              <a:extLst>
                <a:ext uri="{FF2B5EF4-FFF2-40B4-BE49-F238E27FC236}">
                  <a16:creationId xmlns:a16="http://schemas.microsoft.com/office/drawing/2014/main" id="{706BC5DA-3B1F-4317-9FAD-60995DC30A93}"/>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CE9296C-E035-45E2-8B7F-C71D15D92B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0" name="TextBox 9">
              <a:extLst>
                <a:ext uri="{FF2B5EF4-FFF2-40B4-BE49-F238E27FC236}">
                  <a16:creationId xmlns:a16="http://schemas.microsoft.com/office/drawing/2014/main" id="{AE4C975F-A9AB-41EE-A5D2-22384A09C00C}"/>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215635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155" y="94499"/>
            <a:ext cx="1304322" cy="1304322"/>
          </a:xfrm>
          <a:prstGeom prst="rect">
            <a:avLst/>
          </a:prstGeom>
        </p:spPr>
      </p:pic>
      <p:sp>
        <p:nvSpPr>
          <p:cNvPr id="18" name="TextBox 17"/>
          <p:cNvSpPr txBox="1"/>
          <p:nvPr/>
        </p:nvSpPr>
        <p:spPr>
          <a:xfrm>
            <a:off x="1681278" y="343535"/>
            <a:ext cx="10605971" cy="830997"/>
          </a:xfrm>
          <a:prstGeom prst="rect">
            <a:avLst/>
          </a:prstGeom>
          <a:noFill/>
        </p:spPr>
        <p:txBody>
          <a:bodyPr wrap="square" rtlCol="0">
            <a:spAutoFit/>
          </a:bodyPr>
          <a:lstStyle/>
          <a:p>
            <a:r>
              <a:rPr lang="en-US" sz="4800" b="1" dirty="0">
                <a:solidFill>
                  <a:srgbClr val="7B6E66"/>
                </a:solidFill>
              </a:rPr>
              <a:t>Use of Out-of-School Time</a:t>
            </a:r>
          </a:p>
        </p:txBody>
      </p:sp>
      <p:grpSp>
        <p:nvGrpSpPr>
          <p:cNvPr id="7" name="Group 6">
            <a:extLst>
              <a:ext uri="{FF2B5EF4-FFF2-40B4-BE49-F238E27FC236}">
                <a16:creationId xmlns:a16="http://schemas.microsoft.com/office/drawing/2014/main" id="{23889455-6AB2-4A8B-B55F-E42ADEC7C9C5}"/>
              </a:ext>
            </a:extLst>
          </p:cNvPr>
          <p:cNvGrpSpPr/>
          <p:nvPr/>
        </p:nvGrpSpPr>
        <p:grpSpPr>
          <a:xfrm>
            <a:off x="10589742" y="5030223"/>
            <a:ext cx="1157629" cy="1827777"/>
            <a:chOff x="444844" y="-86499"/>
            <a:chExt cx="1157629" cy="1827777"/>
          </a:xfrm>
        </p:grpSpPr>
        <p:sp>
          <p:nvSpPr>
            <p:cNvPr id="8" name="Rectangle 7">
              <a:extLst>
                <a:ext uri="{FF2B5EF4-FFF2-40B4-BE49-F238E27FC236}">
                  <a16:creationId xmlns:a16="http://schemas.microsoft.com/office/drawing/2014/main" id="{0E226BBB-D882-4C57-98D9-718283BB1CB4}"/>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B417014-EE3B-4462-8879-7F414D9698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0" name="TextBox 9">
              <a:extLst>
                <a:ext uri="{FF2B5EF4-FFF2-40B4-BE49-F238E27FC236}">
                  <a16:creationId xmlns:a16="http://schemas.microsoft.com/office/drawing/2014/main" id="{172F533D-1CDC-4AA1-8D1D-33510BFC1BE6}"/>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35841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704" y="174501"/>
            <a:ext cx="1146148" cy="1144318"/>
          </a:xfrm>
          <a:prstGeom prst="rect">
            <a:avLst/>
          </a:prstGeom>
        </p:spPr>
      </p:pic>
      <p:sp>
        <p:nvSpPr>
          <p:cNvPr id="19" name="TextBox 18"/>
          <p:cNvSpPr txBox="1"/>
          <p:nvPr/>
        </p:nvSpPr>
        <p:spPr>
          <a:xfrm>
            <a:off x="1681278" y="343535"/>
            <a:ext cx="10605971" cy="830997"/>
          </a:xfrm>
          <a:prstGeom prst="rect">
            <a:avLst/>
          </a:prstGeom>
          <a:noFill/>
        </p:spPr>
        <p:txBody>
          <a:bodyPr wrap="square" rtlCol="0">
            <a:spAutoFit/>
          </a:bodyPr>
          <a:lstStyle/>
          <a:p>
            <a:r>
              <a:rPr lang="en-US" sz="4800" b="1" dirty="0">
                <a:solidFill>
                  <a:srgbClr val="7B6E66"/>
                </a:solidFill>
              </a:rPr>
              <a:t>School Experiences</a:t>
            </a:r>
          </a:p>
        </p:txBody>
      </p:sp>
      <p:grpSp>
        <p:nvGrpSpPr>
          <p:cNvPr id="7" name="Group 6">
            <a:extLst>
              <a:ext uri="{FF2B5EF4-FFF2-40B4-BE49-F238E27FC236}">
                <a16:creationId xmlns:a16="http://schemas.microsoft.com/office/drawing/2014/main" id="{102FFE11-B665-4F5E-BCCC-38003D61FB4C}"/>
              </a:ext>
            </a:extLst>
          </p:cNvPr>
          <p:cNvGrpSpPr/>
          <p:nvPr/>
        </p:nvGrpSpPr>
        <p:grpSpPr>
          <a:xfrm>
            <a:off x="10589742" y="5030223"/>
            <a:ext cx="1157629" cy="1827777"/>
            <a:chOff x="444844" y="-86499"/>
            <a:chExt cx="1157629" cy="1827777"/>
          </a:xfrm>
        </p:grpSpPr>
        <p:sp>
          <p:nvSpPr>
            <p:cNvPr id="8" name="Rectangle 7">
              <a:extLst>
                <a:ext uri="{FF2B5EF4-FFF2-40B4-BE49-F238E27FC236}">
                  <a16:creationId xmlns:a16="http://schemas.microsoft.com/office/drawing/2014/main" id="{548B8184-ECD1-4B4F-92B3-25EEB35E2720}"/>
                </a:ext>
              </a:extLst>
            </p:cNvPr>
            <p:cNvSpPr/>
            <p:nvPr/>
          </p:nvSpPr>
          <p:spPr>
            <a:xfrm>
              <a:off x="444844" y="0"/>
              <a:ext cx="1157629" cy="1741278"/>
            </a:xfrm>
            <a:prstGeom prst="rect">
              <a:avLst/>
            </a:prstGeom>
            <a:solidFill>
              <a:srgbClr val="DF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DA3283F-5A45-4CF6-A28D-11E8F73C17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968" y="1157440"/>
              <a:ext cx="809415" cy="331997"/>
            </a:xfrm>
            <a:prstGeom prst="rect">
              <a:avLst/>
            </a:prstGeom>
          </p:spPr>
        </p:pic>
        <p:sp>
          <p:nvSpPr>
            <p:cNvPr id="10" name="TextBox 9">
              <a:extLst>
                <a:ext uri="{FF2B5EF4-FFF2-40B4-BE49-F238E27FC236}">
                  <a16:creationId xmlns:a16="http://schemas.microsoft.com/office/drawing/2014/main" id="{18ED149A-3694-4198-8CC1-E5F2E66A444B}"/>
                </a:ext>
              </a:extLst>
            </p:cNvPr>
            <p:cNvSpPr txBox="1"/>
            <p:nvPr/>
          </p:nvSpPr>
          <p:spPr>
            <a:xfrm>
              <a:off x="444844" y="-86499"/>
              <a:ext cx="1157629" cy="1323439"/>
            </a:xfrm>
            <a:prstGeom prst="rect">
              <a:avLst/>
            </a:prstGeom>
            <a:noFill/>
          </p:spPr>
          <p:txBody>
            <a:bodyPr wrap="square" rtlCol="0">
              <a:spAutoFit/>
            </a:bodyPr>
            <a:lstStyle/>
            <a:p>
              <a:pPr algn="ctr"/>
              <a:r>
                <a:rPr lang="en-CA" sz="8000" b="1" dirty="0">
                  <a:solidFill>
                    <a:schemeClr val="bg1"/>
                  </a:solidFill>
                </a:rPr>
                <a:t>4</a:t>
              </a:r>
              <a:endParaRPr lang="en-US" sz="8000" b="1" dirty="0">
                <a:solidFill>
                  <a:schemeClr val="bg1"/>
                </a:solidFill>
              </a:endParaRPr>
            </a:p>
          </p:txBody>
        </p:sp>
      </p:grpSp>
    </p:spTree>
    <p:extLst>
      <p:ext uri="{BB962C8B-B14F-4D97-AF65-F5344CB8AC3E}">
        <p14:creationId xmlns:p14="http://schemas.microsoft.com/office/powerpoint/2010/main" val="12811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01" y="-32193"/>
            <a:ext cx="12234441" cy="6881873"/>
          </a:xfrm>
          <a:prstGeom prst="rect">
            <a:avLst/>
          </a:prstGeom>
        </p:spPr>
      </p:pic>
      <p:sp>
        <p:nvSpPr>
          <p:cNvPr id="5" name="Title 1"/>
          <p:cNvSpPr txBox="1">
            <a:spLocks/>
          </p:cNvSpPr>
          <p:nvPr/>
        </p:nvSpPr>
        <p:spPr bwMode="auto">
          <a:xfrm>
            <a:off x="-46301" y="3226147"/>
            <a:ext cx="12191145" cy="17145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346" tIns="60169" rIns="120346" bIns="60169"/>
          <a:lstStyle>
            <a:lvl1pPr algn="ctr" rtl="0" eaLnBrk="0" fontAlgn="base" hangingPunct="0">
              <a:spcBef>
                <a:spcPct val="0"/>
              </a:spcBef>
              <a:spcAft>
                <a:spcPct val="0"/>
              </a:spcAft>
              <a:defRPr sz="6000" b="1">
                <a:solidFill>
                  <a:schemeClr val="accent1"/>
                </a:solidFill>
                <a:effectLst>
                  <a:outerShdw blurRad="38100" dist="38100" dir="2700000" algn="tl">
                    <a:srgbClr val="000000">
                      <a:alpha val="43137"/>
                    </a:srgbClr>
                  </a:outerShdw>
                </a:effectLst>
                <a:latin typeface="+mn-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128"/>
                <a:cs typeface="ヒラギノ角ゴ ProN W3" charset="-128"/>
                <a:sym typeface="Gill Sans" charset="0"/>
              </a:defRPr>
            </a:lvl9pPr>
          </a:lstStyle>
          <a:p>
            <a:pPr marL="304889" defTabSz="1203058">
              <a:defRPr/>
            </a:pPr>
            <a:r>
              <a:rPr lang="en-US" sz="9600" kern="0" dirty="0">
                <a:solidFill>
                  <a:schemeClr val="bg1"/>
                </a:solidFill>
                <a:effectLst/>
                <a:latin typeface="Calibri" panose="020F0502020204030204" pitchFamily="34" charset="0"/>
                <a:cs typeface="Calibri"/>
              </a:rPr>
              <a:t>Why is it important?</a:t>
            </a:r>
            <a:endParaRPr lang="en-CA" sz="9600" kern="0" dirty="0">
              <a:solidFill>
                <a:schemeClr val="bg1"/>
              </a:solidFill>
              <a:effectLst/>
              <a:latin typeface="Calibri" panose="020F0502020204030204" pitchFamily="34" charset="0"/>
              <a:cs typeface="Calibri"/>
            </a:endParaRPr>
          </a:p>
        </p:txBody>
      </p:sp>
    </p:spTree>
    <p:extLst>
      <p:ext uri="{BB962C8B-B14F-4D97-AF65-F5344CB8AC3E}">
        <p14:creationId xmlns:p14="http://schemas.microsoft.com/office/powerpoint/2010/main" val="1514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991" y="1596740"/>
            <a:ext cx="3368080" cy="2677656"/>
          </a:xfrm>
          <a:prstGeom prst="rect">
            <a:avLst/>
          </a:prstGeom>
        </p:spPr>
        <p:txBody>
          <a:bodyPr wrap="square">
            <a:spAutoFit/>
          </a:bodyPr>
          <a:lstStyle/>
          <a:p>
            <a:pPr defTabSz="911839">
              <a:defRPr/>
            </a:pPr>
            <a:r>
              <a:rPr lang="en-CA" sz="2800" dirty="0">
                <a:latin typeface="Calibri" panose="020F0502020204030204" pitchFamily="34" charset="0"/>
                <a:ea typeface="Cambria Math" panose="02040503050406030204" pitchFamily="18" charset="0"/>
              </a:rPr>
              <a:t>Measures areas of development </a:t>
            </a:r>
          </a:p>
          <a:p>
            <a:pPr defTabSz="911839">
              <a:defRPr/>
            </a:pPr>
            <a:r>
              <a:rPr lang="en-CA" sz="2800" dirty="0">
                <a:latin typeface="Calibri" panose="020F0502020204030204" pitchFamily="34" charset="0"/>
                <a:ea typeface="Cambria Math" panose="02040503050406030204" pitchFamily="18" charset="0"/>
              </a:rPr>
              <a:t>strongly linked to well-being, health </a:t>
            </a:r>
          </a:p>
          <a:p>
            <a:pPr defTabSz="911839">
              <a:defRPr/>
            </a:pPr>
            <a:r>
              <a:rPr lang="en-CA" sz="2800" dirty="0">
                <a:latin typeface="Calibri" panose="020F0502020204030204" pitchFamily="34" charset="0"/>
                <a:ea typeface="Cambria Math" panose="02040503050406030204" pitchFamily="18" charset="0"/>
              </a:rPr>
              <a:t>and academic achievement</a:t>
            </a:r>
          </a:p>
        </p:txBody>
      </p:sp>
      <p:sp>
        <p:nvSpPr>
          <p:cNvPr id="8" name="Title 1"/>
          <p:cNvSpPr txBox="1">
            <a:spLocks/>
          </p:cNvSpPr>
          <p:nvPr/>
        </p:nvSpPr>
        <p:spPr>
          <a:xfrm>
            <a:off x="423991" y="564459"/>
            <a:ext cx="10515600" cy="8350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rgbClr val="7B6E66"/>
                </a:solidFill>
                <a:latin typeface="+mn-lt"/>
              </a:rPr>
              <a:t>MDI Dimensions</a:t>
            </a:r>
          </a:p>
        </p:txBody>
      </p:sp>
      <p:sp>
        <p:nvSpPr>
          <p:cNvPr id="7" name="Rectangle 6"/>
          <p:cNvSpPr/>
          <p:nvPr/>
        </p:nvSpPr>
        <p:spPr>
          <a:xfrm rot="5400000">
            <a:off x="887192" y="-446705"/>
            <a:ext cx="251526" cy="1146148"/>
          </a:xfrm>
          <a:prstGeom prst="rect">
            <a:avLst/>
          </a:prstGeom>
          <a:solidFill>
            <a:srgbClr val="E0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2BC92D0-99DF-41EA-8D00-1F30D560A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3611" y="252132"/>
            <a:ext cx="6624780" cy="6293541"/>
          </a:xfrm>
          <a:prstGeom prst="rect">
            <a:avLst/>
          </a:prstGeom>
        </p:spPr>
      </p:pic>
    </p:spTree>
    <p:extLst>
      <p:ext uri="{BB962C8B-B14F-4D97-AF65-F5344CB8AC3E}">
        <p14:creationId xmlns:p14="http://schemas.microsoft.com/office/powerpoint/2010/main" val="173348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AB1E8E-38E2-44B0-BFBD-30BA400736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04667" cy="6922628"/>
          </a:xfrm>
          <a:prstGeom prst="rect">
            <a:avLst/>
          </a:prstGeom>
        </p:spPr>
      </p:pic>
      <p:sp>
        <p:nvSpPr>
          <p:cNvPr id="6" name="Text Box 7"/>
          <p:cNvSpPr txBox="1">
            <a:spLocks noChangeArrowheads="1"/>
          </p:cNvSpPr>
          <p:nvPr/>
        </p:nvSpPr>
        <p:spPr bwMode="auto">
          <a:xfrm>
            <a:off x="367703" y="1774446"/>
            <a:ext cx="11367096" cy="1686868"/>
          </a:xfrm>
          <a:prstGeom prst="rect">
            <a:avLst/>
          </a:prstGeom>
          <a:noFill/>
          <a:ln w="15875">
            <a:noFill/>
            <a:miter lim="800000"/>
            <a:headEnd/>
            <a:tailEnd/>
          </a:ln>
        </p:spPr>
        <p:txBody>
          <a:bodyPr wrap="square" lIns="91214" tIns="45718" rIns="91214" bIns="45718">
            <a:spAutoFit/>
          </a:bodyPr>
          <a:lstStyle/>
          <a:p>
            <a:pPr defTabSz="911839">
              <a:lnSpc>
                <a:spcPts val="6200"/>
              </a:lnSpc>
              <a:defRPr/>
            </a:pPr>
            <a:r>
              <a:rPr lang="en-CA" sz="4400"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Developed through a </a:t>
            </a:r>
          </a:p>
          <a:p>
            <a:pPr defTabSz="911839">
              <a:lnSpc>
                <a:spcPts val="6200"/>
              </a:lnSpc>
              <a:defRPr/>
            </a:pPr>
            <a:r>
              <a:rPr lang="en-CA" sz="6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    collaborative process</a:t>
            </a:r>
            <a:endParaRPr lang="en-CA" sz="4000"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
        <p:nvSpPr>
          <p:cNvPr id="3" name="Rectangle 2"/>
          <p:cNvSpPr/>
          <p:nvPr/>
        </p:nvSpPr>
        <p:spPr>
          <a:xfrm>
            <a:off x="1190306" y="3534041"/>
            <a:ext cx="5774028" cy="2554545"/>
          </a:xfrm>
          <a:prstGeom prst="rect">
            <a:avLst/>
          </a:prstGeom>
        </p:spPr>
        <p:txBody>
          <a:bodyPr wrap="square">
            <a:spAutoFit/>
          </a:bodyPr>
          <a:lstStyle/>
          <a:p>
            <a:pPr defTabSz="911839">
              <a:defRPr/>
            </a:pPr>
            <a:r>
              <a:rPr lang="en-CA"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 scientific experts</a:t>
            </a:r>
          </a:p>
          <a:p>
            <a:pPr defTabSz="911839">
              <a:defRPr/>
            </a:pPr>
            <a:r>
              <a:rPr lang="en-CA"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 teachers</a:t>
            </a:r>
          </a:p>
          <a:p>
            <a:pPr defTabSz="911839">
              <a:defRPr/>
            </a:pPr>
            <a:r>
              <a:rPr lang="en-CA"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 children</a:t>
            </a:r>
          </a:p>
          <a:p>
            <a:pPr defTabSz="911839">
              <a:defRPr/>
            </a:pPr>
            <a:r>
              <a:rPr lang="en-CA" sz="4000" b="1" dirty="0">
                <a:solidFill>
                  <a:schemeClr val="bg1"/>
                </a:solidFill>
                <a:effectLst>
                  <a:outerShdw blurRad="50800" dist="38100" dir="5400000" algn="t" rotWithShape="0">
                    <a:prstClr val="black">
                      <a:alpha val="40000"/>
                    </a:prstClr>
                  </a:outerShdw>
                </a:effectLst>
                <a:latin typeface="Calibri" panose="020F0502020204030204" pitchFamily="34" charset="0"/>
                <a:ea typeface="Cambria Math" panose="02040503050406030204" pitchFamily="18" charset="0"/>
              </a:rPr>
              <a:t>• community members</a:t>
            </a:r>
          </a:p>
        </p:txBody>
      </p:sp>
    </p:spTree>
    <p:extLst>
      <p:ext uri="{BB962C8B-B14F-4D97-AF65-F5344CB8AC3E}">
        <p14:creationId xmlns:p14="http://schemas.microsoft.com/office/powerpoint/2010/main" val="194481669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550" y="-51276"/>
            <a:ext cx="12370430" cy="6964823"/>
          </a:xfrm>
          <a:prstGeom prst="rect">
            <a:avLst/>
          </a:prstGeom>
        </p:spPr>
      </p:pic>
      <p:sp>
        <p:nvSpPr>
          <p:cNvPr id="8" name="Rectangle 7"/>
          <p:cNvSpPr/>
          <p:nvPr/>
        </p:nvSpPr>
        <p:spPr>
          <a:xfrm>
            <a:off x="365053" y="124448"/>
            <a:ext cx="8382008" cy="1938992"/>
          </a:xfrm>
          <a:prstGeom prst="rect">
            <a:avLst/>
          </a:prstGeom>
        </p:spPr>
        <p:txBody>
          <a:bodyPr wrap="square">
            <a:spAutoFit/>
          </a:bodyPr>
          <a:lstStyle/>
          <a:p>
            <a:pPr fontAlgn="auto">
              <a:spcBef>
                <a:spcPts val="0"/>
              </a:spcBef>
              <a:spcAft>
                <a:spcPts val="0"/>
              </a:spcAft>
              <a:defRPr/>
            </a:pPr>
            <a:r>
              <a:rPr lang="en-US" sz="6000" b="1" dirty="0">
                <a:ea typeface="Cambria Math" panose="02040503050406030204" pitchFamily="18" charset="0"/>
              </a:rPr>
              <a:t>Self-Report Survey </a:t>
            </a:r>
          </a:p>
          <a:p>
            <a:pPr fontAlgn="auto">
              <a:spcBef>
                <a:spcPts val="0"/>
              </a:spcBef>
              <a:spcAft>
                <a:spcPts val="0"/>
              </a:spcAft>
              <a:defRPr/>
            </a:pPr>
            <a:r>
              <a:rPr lang="en-US" sz="6000" b="1" dirty="0">
                <a:ea typeface="Cambria Math" panose="02040503050406030204" pitchFamily="18" charset="0"/>
              </a:rPr>
              <a:t>	    for Children in </a:t>
            </a:r>
            <a:r>
              <a:rPr lang="en-US" sz="6000" b="1" dirty="0">
                <a:solidFill>
                  <a:schemeClr val="bg1"/>
                </a:solidFill>
                <a:ea typeface="Cambria Math" panose="02040503050406030204" pitchFamily="18" charset="0"/>
              </a:rPr>
              <a:t> </a:t>
            </a:r>
          </a:p>
        </p:txBody>
      </p:sp>
      <p:sp>
        <p:nvSpPr>
          <p:cNvPr id="2" name="Rectangle 1"/>
          <p:cNvSpPr/>
          <p:nvPr/>
        </p:nvSpPr>
        <p:spPr>
          <a:xfrm>
            <a:off x="2132428" y="1837362"/>
            <a:ext cx="4570097" cy="1015663"/>
          </a:xfrm>
          <a:prstGeom prst="rect">
            <a:avLst/>
          </a:prstGeom>
        </p:spPr>
        <p:txBody>
          <a:bodyPr wrap="none">
            <a:spAutoFit/>
          </a:bodyPr>
          <a:lstStyle/>
          <a:p>
            <a:pPr fontAlgn="auto">
              <a:spcBef>
                <a:spcPts val="0"/>
              </a:spcBef>
              <a:spcAft>
                <a:spcPts val="0"/>
              </a:spcAft>
              <a:defRPr/>
            </a:pPr>
            <a:r>
              <a:rPr lang="en-US" sz="6000" b="1" dirty="0">
                <a:latin typeface="Calibri" panose="020F0502020204030204" pitchFamily="34" charset="0"/>
                <a:ea typeface="Cambria Math" panose="02040503050406030204" pitchFamily="18" charset="0"/>
              </a:rPr>
              <a:t> Grades 4 to 8</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10387954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1" r="-79"/>
          <a:stretch/>
        </p:blipFill>
        <p:spPr>
          <a:xfrm>
            <a:off x="0" y="-66101"/>
            <a:ext cx="12239740" cy="6940626"/>
          </a:xfrm>
          <a:prstGeom prst="rect">
            <a:avLst/>
          </a:prstGeom>
        </p:spPr>
      </p:pic>
      <p:sp>
        <p:nvSpPr>
          <p:cNvPr id="7" name="Text Box 7"/>
          <p:cNvSpPr txBox="1">
            <a:spLocks noChangeArrowheads="1"/>
          </p:cNvSpPr>
          <p:nvPr/>
        </p:nvSpPr>
        <p:spPr bwMode="auto">
          <a:xfrm>
            <a:off x="698462" y="450644"/>
            <a:ext cx="9271751" cy="1015663"/>
          </a:xfrm>
          <a:prstGeom prst="rect">
            <a:avLst/>
          </a:prstGeom>
          <a:noFill/>
          <a:ln w="15875">
            <a:noFill/>
            <a:miter lim="800000"/>
            <a:headEnd/>
            <a:tailEnd/>
          </a:ln>
          <a:effectLst/>
        </p:spPr>
        <p:txBody>
          <a:bodyPr wrap="square">
            <a:spAutoFit/>
          </a:bodyPr>
          <a:lstStyle/>
          <a:p>
            <a:pPr fontAlgn="auto">
              <a:spcBef>
                <a:spcPts val="0"/>
              </a:spcBef>
              <a:spcAft>
                <a:spcPts val="0"/>
              </a:spcAft>
              <a:defRPr/>
            </a:pPr>
            <a:r>
              <a:rPr lang="en-US" sz="6000" b="1" dirty="0">
                <a:solidFill>
                  <a:schemeClr val="bg1"/>
                </a:solidFill>
                <a:latin typeface="Calibri" panose="020F0502020204030204" pitchFamily="34" charset="0"/>
                <a:ea typeface="Cambria Math" panose="02040503050406030204" pitchFamily="18" charset="0"/>
              </a:rPr>
              <a:t>Used at a Population Level</a:t>
            </a:r>
          </a:p>
        </p:txBody>
      </p:sp>
      <p:sp>
        <p:nvSpPr>
          <p:cNvPr id="10" name="Text Box 7"/>
          <p:cNvSpPr txBox="1">
            <a:spLocks noChangeArrowheads="1"/>
          </p:cNvSpPr>
          <p:nvPr/>
        </p:nvSpPr>
        <p:spPr bwMode="auto">
          <a:xfrm>
            <a:off x="698462" y="1413234"/>
            <a:ext cx="10720185" cy="1015663"/>
          </a:xfrm>
          <a:prstGeom prst="rect">
            <a:avLst/>
          </a:prstGeom>
          <a:noFill/>
          <a:ln w="15875">
            <a:noFill/>
            <a:miter lim="800000"/>
            <a:headEnd/>
            <a:tailEnd/>
          </a:ln>
          <a:effectLst/>
        </p:spPr>
        <p:txBody>
          <a:bodyPr wrap="square">
            <a:spAutoFit/>
          </a:bodyPr>
          <a:lstStyle/>
          <a:p>
            <a:pPr fontAlgn="auto">
              <a:spcBef>
                <a:spcPts val="0"/>
              </a:spcBef>
              <a:spcAft>
                <a:spcPts val="0"/>
              </a:spcAft>
              <a:defRPr/>
            </a:pPr>
            <a:r>
              <a:rPr lang="en-US" sz="6000" b="1" dirty="0">
                <a:solidFill>
                  <a:schemeClr val="bg1"/>
                </a:solidFill>
                <a:ea typeface="Cambria Math" panose="02040503050406030204" pitchFamily="18" charset="0"/>
              </a:rPr>
              <a:t>NOT</a:t>
            </a:r>
            <a:r>
              <a:rPr lang="en-US" sz="4500" dirty="0">
                <a:solidFill>
                  <a:schemeClr val="bg1"/>
                </a:solidFill>
                <a:latin typeface="+mj-lt"/>
                <a:ea typeface="Cambria Math" panose="02040503050406030204" pitchFamily="18" charset="0"/>
              </a:rPr>
              <a:t> </a:t>
            </a:r>
            <a:r>
              <a:rPr lang="en-US" sz="4500" b="1" dirty="0">
                <a:solidFill>
                  <a:schemeClr val="bg1"/>
                </a:solidFill>
                <a:latin typeface="Calibri" panose="020F0502020204030204" pitchFamily="34" charset="0"/>
                <a:ea typeface="Cambria Math" panose="02040503050406030204" pitchFamily="18" charset="0"/>
              </a:rPr>
              <a:t>used as an Individual Diagnostic Tool</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8652" y="5110308"/>
            <a:ext cx="1146147" cy="1759415"/>
          </a:xfrm>
          <a:prstGeom prst="rect">
            <a:avLst/>
          </a:prstGeom>
        </p:spPr>
      </p:pic>
    </p:spTree>
    <p:extLst>
      <p:ext uri="{BB962C8B-B14F-4D97-AF65-F5344CB8AC3E}">
        <p14:creationId xmlns:p14="http://schemas.microsoft.com/office/powerpoint/2010/main" val="291634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7553</TotalTime>
  <Words>5538</Words>
  <Application>Microsoft Office PowerPoint</Application>
  <PresentationFormat>Widescreen</PresentationFormat>
  <Paragraphs>620</Paragraphs>
  <Slides>49</Slides>
  <Notes>49</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Calibri Light</vt:lpstr>
      <vt:lpstr>Source Sans Pro</vt:lpstr>
      <vt:lpstr>Office Theme</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Sharlene</dc:creator>
  <cp:lastModifiedBy>Eugenio, Sharlene</cp:lastModifiedBy>
  <cp:revision>153</cp:revision>
  <dcterms:created xsi:type="dcterms:W3CDTF">2017-11-16T00:01:23Z</dcterms:created>
  <dcterms:modified xsi:type="dcterms:W3CDTF">2025-01-23T18:34:20Z</dcterms:modified>
</cp:coreProperties>
</file>